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9" r:id="rId2"/>
    <p:sldId id="294" r:id="rId3"/>
    <p:sldId id="263" r:id="rId4"/>
    <p:sldId id="295" r:id="rId5"/>
    <p:sldId id="299" r:id="rId6"/>
    <p:sldId id="296" r:id="rId7"/>
    <p:sldId id="301" r:id="rId8"/>
    <p:sldId id="297" r:id="rId9"/>
    <p:sldId id="300" r:id="rId10"/>
    <p:sldId id="277" r:id="rId11"/>
    <p:sldId id="270" r:id="rId12"/>
    <p:sldId id="267" r:id="rId13"/>
    <p:sldId id="278" r:id="rId14"/>
    <p:sldId id="280" r:id="rId15"/>
    <p:sldId id="281" r:id="rId16"/>
    <p:sldId id="282" r:id="rId17"/>
    <p:sldId id="284" r:id="rId18"/>
    <p:sldId id="283" r:id="rId19"/>
    <p:sldId id="285" r:id="rId20"/>
    <p:sldId id="286" r:id="rId21"/>
    <p:sldId id="287" r:id="rId22"/>
    <p:sldId id="288" r:id="rId23"/>
    <p:sldId id="289" r:id="rId24"/>
    <p:sldId id="290"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92832F5-EA01-48E5-B403-87E193F50680}">
          <p14:sldIdLst>
            <p14:sldId id="259"/>
          </p14:sldIdLst>
        </p14:section>
        <p14:section name="David Militzer" id="{087866C3-7028-482C-8D34-6BF5363FBD75}">
          <p14:sldIdLst/>
        </p14:section>
        <p14:section name="Dan Blake" id="{521DEF98-8796-4632-831A-16252E9A6054}">
          <p14:sldIdLst>
            <p14:sldId id="294"/>
            <p14:sldId id="263"/>
            <p14:sldId id="295"/>
            <p14:sldId id="299"/>
            <p14:sldId id="296"/>
            <p14:sldId id="301"/>
            <p14:sldId id="297"/>
          </p14:sldIdLst>
        </p14:section>
        <p14:section name="Rebecca Dedmond" id="{CF24EBA6-C924-424D-AC31-A4B9992A87E0}">
          <p14:sldIdLst>
            <p14:sldId id="300"/>
            <p14:sldId id="277"/>
            <p14:sldId id="270"/>
            <p14:sldId id="267"/>
            <p14:sldId id="278"/>
            <p14:sldId id="280"/>
            <p14:sldId id="281"/>
            <p14:sldId id="282"/>
          </p14:sldIdLst>
        </p14:section>
        <p14:section name="Carolyn Zachry" id="{C24C98EC-938D-4034-8DB8-5E8DBF16E3CB}">
          <p14:sldIdLst>
            <p14:sldId id="284"/>
            <p14:sldId id="283"/>
            <p14:sldId id="285"/>
            <p14:sldId id="286"/>
            <p14:sldId id="287"/>
            <p14:sldId id="288"/>
            <p14:sldId id="289"/>
            <p14:sldId id="290"/>
            <p14:sldId id="291"/>
            <p14:sldId id="292"/>
          </p14:sldIdLst>
        </p14:section>
        <p14:section name="Contact Info." id="{E35CCD6A-2288-476E-BC93-C75323AE1F32}">
          <p14:sldIdLst>
            <p14:sldId id="293"/>
          </p14:sldIdLst>
        </p14:section>
      </p14:sectionLst>
    </p:ext>
    <p:ext uri="{EFAFB233-063F-42B5-8137-9DF3F51BA10A}">
      <p15:sldGuideLst xmlns=""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83659" autoAdjust="0"/>
  </p:normalViewPr>
  <p:slideViewPr>
    <p:cSldViewPr>
      <p:cViewPr>
        <p:scale>
          <a:sx n="100" d="100"/>
          <a:sy n="100" d="100"/>
        </p:scale>
        <p:origin x="-1224" y="7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75BB5-4BE3-4E06-B2B3-AAA3D107C1A8}" type="doc">
      <dgm:prSet loTypeId="urn:microsoft.com/office/officeart/2005/8/layout/radial5" loCatId="relationship" qsTypeId="urn:microsoft.com/office/officeart/2005/8/quickstyle/simple3" qsCatId="simple" csTypeId="urn:microsoft.com/office/officeart/2005/8/colors/accent0_3" csCatId="mainScheme" phldr="1"/>
      <dgm:spPr/>
      <dgm:t>
        <a:bodyPr/>
        <a:lstStyle/>
        <a:p>
          <a:endParaRPr lang="en-US"/>
        </a:p>
      </dgm:t>
    </dgm:pt>
    <dgm:pt modelId="{D3864EA6-13E7-440F-948B-8118F5878A44}">
      <dgm:prSet phldrT="[Text]" custT="1"/>
      <dgm:spPr/>
      <dgm:t>
        <a:bodyPr/>
        <a:lstStyle/>
        <a:p>
          <a:r>
            <a:rPr lang="en-US" sz="2400" b="1" dirty="0" smtClean="0"/>
            <a:t>21</a:t>
          </a:r>
          <a:r>
            <a:rPr lang="en-US" sz="2400" b="1" baseline="30000" dirty="0" smtClean="0"/>
            <a:t>st</a:t>
          </a:r>
          <a:r>
            <a:rPr lang="en-US" sz="2400" b="1" dirty="0" smtClean="0"/>
            <a:t> Century Themes</a:t>
          </a:r>
          <a:endParaRPr lang="en-US" sz="2000" b="1" dirty="0"/>
        </a:p>
      </dgm:t>
    </dgm:pt>
    <dgm:pt modelId="{5F920266-1B6A-4D7D-8C8B-D20E2934BF67}" type="parTrans" cxnId="{7834DFDC-DD97-4D0F-B547-27AB53428B4B}">
      <dgm:prSet/>
      <dgm:spPr/>
      <dgm:t>
        <a:bodyPr/>
        <a:lstStyle/>
        <a:p>
          <a:endParaRPr lang="en-US"/>
        </a:p>
      </dgm:t>
    </dgm:pt>
    <dgm:pt modelId="{F4FE127A-F33D-4F59-961D-A505D5A781EE}" type="sibTrans" cxnId="{7834DFDC-DD97-4D0F-B547-27AB53428B4B}">
      <dgm:prSet/>
      <dgm:spPr/>
      <dgm:t>
        <a:bodyPr/>
        <a:lstStyle/>
        <a:p>
          <a:endParaRPr lang="en-US"/>
        </a:p>
      </dgm:t>
    </dgm:pt>
    <dgm:pt modelId="{813DB034-1CFA-4CE1-8536-6BC256192226}">
      <dgm:prSet phldrT="[Text]" custT="1"/>
      <dgm:spPr/>
      <dgm:t>
        <a:bodyPr/>
        <a:lstStyle/>
        <a:p>
          <a:r>
            <a:rPr lang="en-US" sz="1600" b="1" dirty="0" smtClean="0"/>
            <a:t>Global Awareness</a:t>
          </a:r>
          <a:endParaRPr lang="en-US" sz="1100" b="1" dirty="0"/>
        </a:p>
      </dgm:t>
    </dgm:pt>
    <dgm:pt modelId="{ED3CCD02-8D75-4A08-AD85-C5F828B29313}" type="parTrans" cxnId="{41966F54-3C25-450E-8104-04B2B9165959}">
      <dgm:prSet/>
      <dgm:spPr/>
      <dgm:t>
        <a:bodyPr/>
        <a:lstStyle/>
        <a:p>
          <a:endParaRPr lang="en-US"/>
        </a:p>
      </dgm:t>
    </dgm:pt>
    <dgm:pt modelId="{F3516F2D-4619-4753-A81E-130803DFBFC7}" type="sibTrans" cxnId="{41966F54-3C25-450E-8104-04B2B9165959}">
      <dgm:prSet/>
      <dgm:spPr/>
      <dgm:t>
        <a:bodyPr/>
        <a:lstStyle/>
        <a:p>
          <a:endParaRPr lang="en-US"/>
        </a:p>
      </dgm:t>
    </dgm:pt>
    <dgm:pt modelId="{6461E40C-FAF1-4C11-9CA4-01B7756558A8}">
      <dgm:prSet phldrT="[Text]" custT="1"/>
      <dgm:spPr/>
      <dgm:t>
        <a:bodyPr lIns="0" tIns="0" rIns="0" bIns="0"/>
        <a:lstStyle/>
        <a:p>
          <a:r>
            <a:rPr lang="en-US" sz="1600" b="1" spc="-10" baseline="0" dirty="0" smtClean="0"/>
            <a:t>Financial Literacy</a:t>
          </a:r>
          <a:endParaRPr lang="en-US" sz="1600" b="1" spc="-10" baseline="0" dirty="0"/>
        </a:p>
      </dgm:t>
    </dgm:pt>
    <dgm:pt modelId="{5418FCE5-0AC2-479F-8F47-D35F7A60BD8D}" type="parTrans" cxnId="{5EBF790F-CC7C-4BBA-98A7-614FB5283795}">
      <dgm:prSet/>
      <dgm:spPr/>
      <dgm:t>
        <a:bodyPr/>
        <a:lstStyle/>
        <a:p>
          <a:endParaRPr lang="en-US"/>
        </a:p>
      </dgm:t>
    </dgm:pt>
    <dgm:pt modelId="{3D67A8BA-4FB2-401F-A3C1-92132B645061}" type="sibTrans" cxnId="{5EBF790F-CC7C-4BBA-98A7-614FB5283795}">
      <dgm:prSet/>
      <dgm:spPr/>
      <dgm:t>
        <a:bodyPr/>
        <a:lstStyle/>
        <a:p>
          <a:endParaRPr lang="en-US"/>
        </a:p>
      </dgm:t>
    </dgm:pt>
    <dgm:pt modelId="{14E5A95F-9DC9-4E33-B709-14C57323ACAA}">
      <dgm:prSet phldrT="[Text]" custT="1"/>
      <dgm:spPr/>
      <dgm:t>
        <a:bodyPr/>
        <a:lstStyle/>
        <a:p>
          <a:r>
            <a:rPr lang="en-US" sz="1600" b="1" dirty="0" smtClean="0"/>
            <a:t>Civic Literacy</a:t>
          </a:r>
          <a:endParaRPr lang="en-US" sz="1100" b="1" dirty="0"/>
        </a:p>
      </dgm:t>
    </dgm:pt>
    <dgm:pt modelId="{CFE62A0D-AFCB-42FF-A2F7-4127DE6E4A06}" type="parTrans" cxnId="{B78770BC-227B-404F-8185-2F70ECA32605}">
      <dgm:prSet/>
      <dgm:spPr/>
      <dgm:t>
        <a:bodyPr/>
        <a:lstStyle/>
        <a:p>
          <a:endParaRPr lang="en-US"/>
        </a:p>
      </dgm:t>
    </dgm:pt>
    <dgm:pt modelId="{87455A86-154D-4572-BF6D-F5FEBED08194}" type="sibTrans" cxnId="{B78770BC-227B-404F-8185-2F70ECA32605}">
      <dgm:prSet/>
      <dgm:spPr/>
      <dgm:t>
        <a:bodyPr/>
        <a:lstStyle/>
        <a:p>
          <a:endParaRPr lang="en-US"/>
        </a:p>
      </dgm:t>
    </dgm:pt>
    <dgm:pt modelId="{9A038BAD-1DAA-4E08-AF5C-7A535C3A31A3}">
      <dgm:prSet phldrT="[Text]" custT="1"/>
      <dgm:spPr/>
      <dgm:t>
        <a:bodyPr/>
        <a:lstStyle/>
        <a:p>
          <a:r>
            <a:rPr lang="en-US" sz="1600" b="1" dirty="0" smtClean="0"/>
            <a:t>Health Literacy</a:t>
          </a:r>
          <a:endParaRPr lang="en-US" sz="1600" b="1" dirty="0"/>
        </a:p>
      </dgm:t>
    </dgm:pt>
    <dgm:pt modelId="{E1D6882F-7F41-4B9B-8326-079D0B7775D3}" type="parTrans" cxnId="{F67B8136-3A2B-408C-9570-C50B3786C6D1}">
      <dgm:prSet/>
      <dgm:spPr/>
      <dgm:t>
        <a:bodyPr/>
        <a:lstStyle/>
        <a:p>
          <a:endParaRPr lang="en-US"/>
        </a:p>
      </dgm:t>
    </dgm:pt>
    <dgm:pt modelId="{BF904E21-59DA-42DB-BE7C-359EAF11BFDB}" type="sibTrans" cxnId="{F67B8136-3A2B-408C-9570-C50B3786C6D1}">
      <dgm:prSet/>
      <dgm:spPr/>
      <dgm:t>
        <a:bodyPr/>
        <a:lstStyle/>
        <a:p>
          <a:endParaRPr lang="en-US"/>
        </a:p>
      </dgm:t>
    </dgm:pt>
    <dgm:pt modelId="{C2B16F5E-4FD9-4E6C-984C-5FB34252F788}">
      <dgm:prSet phldrT="[Text]" custT="1"/>
      <dgm:spPr/>
      <dgm:t>
        <a:bodyPr/>
        <a:lstStyle/>
        <a:p>
          <a:r>
            <a:rPr lang="en-US" sz="1600" b="1" dirty="0" smtClean="0"/>
            <a:t>Environ-</a:t>
          </a:r>
        </a:p>
        <a:p>
          <a:r>
            <a:rPr lang="en-US" sz="1600" b="1" dirty="0" smtClean="0"/>
            <a:t>mental</a:t>
          </a:r>
        </a:p>
        <a:p>
          <a:r>
            <a:rPr lang="en-US" sz="1600" b="1" dirty="0" smtClean="0"/>
            <a:t>Literacy</a:t>
          </a:r>
          <a:endParaRPr lang="en-US" sz="1600" b="1" dirty="0"/>
        </a:p>
      </dgm:t>
    </dgm:pt>
    <dgm:pt modelId="{8F21B166-5620-46A8-A5DD-72EAE361E61D}" type="parTrans" cxnId="{F20E6E35-2EF6-49E1-BCE2-AF737813AC7F}">
      <dgm:prSet/>
      <dgm:spPr/>
      <dgm:t>
        <a:bodyPr/>
        <a:lstStyle/>
        <a:p>
          <a:endParaRPr lang="en-US"/>
        </a:p>
      </dgm:t>
    </dgm:pt>
    <dgm:pt modelId="{D972BA52-9B06-4D48-9819-200C1326EA4D}" type="sibTrans" cxnId="{F20E6E35-2EF6-49E1-BCE2-AF737813AC7F}">
      <dgm:prSet/>
      <dgm:spPr/>
      <dgm:t>
        <a:bodyPr/>
        <a:lstStyle/>
        <a:p>
          <a:endParaRPr lang="en-US"/>
        </a:p>
      </dgm:t>
    </dgm:pt>
    <dgm:pt modelId="{EB09D521-9D02-4B4D-80CB-EB847731A63E}" type="pres">
      <dgm:prSet presAssocID="{19675BB5-4BE3-4E06-B2B3-AAA3D107C1A8}" presName="Name0" presStyleCnt="0">
        <dgm:presLayoutVars>
          <dgm:chMax val="1"/>
          <dgm:dir/>
          <dgm:animLvl val="ctr"/>
          <dgm:resizeHandles val="exact"/>
        </dgm:presLayoutVars>
      </dgm:prSet>
      <dgm:spPr/>
      <dgm:t>
        <a:bodyPr/>
        <a:lstStyle/>
        <a:p>
          <a:endParaRPr lang="en-US"/>
        </a:p>
      </dgm:t>
    </dgm:pt>
    <dgm:pt modelId="{7ADCFBEC-172E-41BB-B545-FE2085E0B744}" type="pres">
      <dgm:prSet presAssocID="{D3864EA6-13E7-440F-948B-8118F5878A44}" presName="centerShape" presStyleLbl="node0" presStyleIdx="0" presStyleCnt="1" custScaleX="186285" custScaleY="127383"/>
      <dgm:spPr/>
      <dgm:t>
        <a:bodyPr/>
        <a:lstStyle/>
        <a:p>
          <a:endParaRPr lang="en-US"/>
        </a:p>
      </dgm:t>
    </dgm:pt>
    <dgm:pt modelId="{E09D1B4B-09AE-4B1F-A409-CE344F8F9185}" type="pres">
      <dgm:prSet presAssocID="{ED3CCD02-8D75-4A08-AD85-C5F828B29313}" presName="parTrans" presStyleLbl="sibTrans2D1" presStyleIdx="0" presStyleCnt="5"/>
      <dgm:spPr/>
      <dgm:t>
        <a:bodyPr/>
        <a:lstStyle/>
        <a:p>
          <a:endParaRPr lang="en-US"/>
        </a:p>
      </dgm:t>
    </dgm:pt>
    <dgm:pt modelId="{79A2186A-8429-4E95-A4D2-214813090081}" type="pres">
      <dgm:prSet presAssocID="{ED3CCD02-8D75-4A08-AD85-C5F828B29313}" presName="connectorText" presStyleLbl="sibTrans2D1" presStyleIdx="0" presStyleCnt="5"/>
      <dgm:spPr/>
      <dgm:t>
        <a:bodyPr/>
        <a:lstStyle/>
        <a:p>
          <a:endParaRPr lang="en-US"/>
        </a:p>
      </dgm:t>
    </dgm:pt>
    <dgm:pt modelId="{60779230-642B-46DB-B5CA-FC2220C38859}" type="pres">
      <dgm:prSet presAssocID="{813DB034-1CFA-4CE1-8536-6BC256192226}" presName="node" presStyleLbl="node1" presStyleIdx="0" presStyleCnt="5" custScaleX="117603" custScaleY="117603">
        <dgm:presLayoutVars>
          <dgm:bulletEnabled val="1"/>
        </dgm:presLayoutVars>
      </dgm:prSet>
      <dgm:spPr/>
      <dgm:t>
        <a:bodyPr/>
        <a:lstStyle/>
        <a:p>
          <a:endParaRPr lang="en-US"/>
        </a:p>
      </dgm:t>
    </dgm:pt>
    <dgm:pt modelId="{4873F644-A37B-4263-BDD3-7D4AECF93436}" type="pres">
      <dgm:prSet presAssocID="{5418FCE5-0AC2-479F-8F47-D35F7A60BD8D}" presName="parTrans" presStyleLbl="sibTrans2D1" presStyleIdx="1" presStyleCnt="5"/>
      <dgm:spPr/>
      <dgm:t>
        <a:bodyPr/>
        <a:lstStyle/>
        <a:p>
          <a:endParaRPr lang="en-US"/>
        </a:p>
      </dgm:t>
    </dgm:pt>
    <dgm:pt modelId="{AF2E0478-D773-4966-9A95-8E70AD7139B7}" type="pres">
      <dgm:prSet presAssocID="{5418FCE5-0AC2-479F-8F47-D35F7A60BD8D}" presName="connectorText" presStyleLbl="sibTrans2D1" presStyleIdx="1" presStyleCnt="5"/>
      <dgm:spPr/>
      <dgm:t>
        <a:bodyPr/>
        <a:lstStyle/>
        <a:p>
          <a:endParaRPr lang="en-US"/>
        </a:p>
      </dgm:t>
    </dgm:pt>
    <dgm:pt modelId="{8FE55D76-69B8-469D-BE4A-A0F9F69D5110}" type="pres">
      <dgm:prSet presAssocID="{6461E40C-FAF1-4C11-9CA4-01B7756558A8}" presName="node" presStyleLbl="node1" presStyleIdx="1" presStyleCnt="5" custScaleX="122382" custScaleY="117602" custRadScaleRad="129281" custRadScaleInc="-6395">
        <dgm:presLayoutVars>
          <dgm:bulletEnabled val="1"/>
        </dgm:presLayoutVars>
      </dgm:prSet>
      <dgm:spPr/>
      <dgm:t>
        <a:bodyPr/>
        <a:lstStyle/>
        <a:p>
          <a:endParaRPr lang="en-US"/>
        </a:p>
      </dgm:t>
    </dgm:pt>
    <dgm:pt modelId="{8999D690-D432-4F1A-B2AE-D98A61E6F24A}" type="pres">
      <dgm:prSet presAssocID="{CFE62A0D-AFCB-42FF-A2F7-4127DE6E4A06}" presName="parTrans" presStyleLbl="sibTrans2D1" presStyleIdx="2" presStyleCnt="5"/>
      <dgm:spPr/>
      <dgm:t>
        <a:bodyPr/>
        <a:lstStyle/>
        <a:p>
          <a:endParaRPr lang="en-US"/>
        </a:p>
      </dgm:t>
    </dgm:pt>
    <dgm:pt modelId="{5E3992B2-2FF9-4710-BC5D-D3CABAC0944B}" type="pres">
      <dgm:prSet presAssocID="{CFE62A0D-AFCB-42FF-A2F7-4127DE6E4A06}" presName="connectorText" presStyleLbl="sibTrans2D1" presStyleIdx="2" presStyleCnt="5"/>
      <dgm:spPr/>
      <dgm:t>
        <a:bodyPr/>
        <a:lstStyle/>
        <a:p>
          <a:endParaRPr lang="en-US"/>
        </a:p>
      </dgm:t>
    </dgm:pt>
    <dgm:pt modelId="{0B5562C5-56E9-4F94-AD9A-09B6AA6E206F}" type="pres">
      <dgm:prSet presAssocID="{14E5A95F-9DC9-4E33-B709-14C57323ACAA}" presName="node" presStyleLbl="node1" presStyleIdx="2" presStyleCnt="5" custScaleX="117603" custScaleY="117603" custRadScaleRad="117374" custRadScaleInc="-18895">
        <dgm:presLayoutVars>
          <dgm:bulletEnabled val="1"/>
        </dgm:presLayoutVars>
      </dgm:prSet>
      <dgm:spPr/>
      <dgm:t>
        <a:bodyPr/>
        <a:lstStyle/>
        <a:p>
          <a:endParaRPr lang="en-US"/>
        </a:p>
      </dgm:t>
    </dgm:pt>
    <dgm:pt modelId="{FB0FDE60-5A66-47CD-855C-10B0ABFAFF6D}" type="pres">
      <dgm:prSet presAssocID="{E1D6882F-7F41-4B9B-8326-079D0B7775D3}" presName="parTrans" presStyleLbl="sibTrans2D1" presStyleIdx="3" presStyleCnt="5"/>
      <dgm:spPr/>
      <dgm:t>
        <a:bodyPr/>
        <a:lstStyle/>
        <a:p>
          <a:endParaRPr lang="en-US"/>
        </a:p>
      </dgm:t>
    </dgm:pt>
    <dgm:pt modelId="{D9C29361-9907-4AA5-9D4C-465D8E4516DA}" type="pres">
      <dgm:prSet presAssocID="{E1D6882F-7F41-4B9B-8326-079D0B7775D3}" presName="connectorText" presStyleLbl="sibTrans2D1" presStyleIdx="3" presStyleCnt="5"/>
      <dgm:spPr/>
      <dgm:t>
        <a:bodyPr/>
        <a:lstStyle/>
        <a:p>
          <a:endParaRPr lang="en-US"/>
        </a:p>
      </dgm:t>
    </dgm:pt>
    <dgm:pt modelId="{492A8904-4F29-41B2-8DF6-9E5DB43B598E}" type="pres">
      <dgm:prSet presAssocID="{9A038BAD-1DAA-4E08-AF5C-7A535C3A31A3}" presName="node" presStyleLbl="node1" presStyleIdx="3" presStyleCnt="5" custScaleX="117603" custScaleY="117603" custRadScaleRad="116655" custRadScaleInc="17833">
        <dgm:presLayoutVars>
          <dgm:bulletEnabled val="1"/>
        </dgm:presLayoutVars>
      </dgm:prSet>
      <dgm:spPr/>
      <dgm:t>
        <a:bodyPr/>
        <a:lstStyle/>
        <a:p>
          <a:endParaRPr lang="en-US"/>
        </a:p>
      </dgm:t>
    </dgm:pt>
    <dgm:pt modelId="{470BEB95-5498-4076-A7AD-52EA2D6058A0}" type="pres">
      <dgm:prSet presAssocID="{8F21B166-5620-46A8-A5DD-72EAE361E61D}" presName="parTrans" presStyleLbl="sibTrans2D1" presStyleIdx="4" presStyleCnt="5"/>
      <dgm:spPr/>
      <dgm:t>
        <a:bodyPr/>
        <a:lstStyle/>
        <a:p>
          <a:endParaRPr lang="en-US"/>
        </a:p>
      </dgm:t>
    </dgm:pt>
    <dgm:pt modelId="{8C992717-B056-4E89-850B-547F00D86B47}" type="pres">
      <dgm:prSet presAssocID="{8F21B166-5620-46A8-A5DD-72EAE361E61D}" presName="connectorText" presStyleLbl="sibTrans2D1" presStyleIdx="4" presStyleCnt="5"/>
      <dgm:spPr/>
      <dgm:t>
        <a:bodyPr/>
        <a:lstStyle/>
        <a:p>
          <a:endParaRPr lang="en-US"/>
        </a:p>
      </dgm:t>
    </dgm:pt>
    <dgm:pt modelId="{A0AE6ABD-EFF8-41C2-907C-790C07DF522C}" type="pres">
      <dgm:prSet presAssocID="{C2B16F5E-4FD9-4E6C-984C-5FB34252F788}" presName="node" presStyleLbl="node1" presStyleIdx="4" presStyleCnt="5" custScaleX="124670" custScaleY="117602" custRadScaleRad="135754" custRadScaleInc="-1066">
        <dgm:presLayoutVars>
          <dgm:bulletEnabled val="1"/>
        </dgm:presLayoutVars>
      </dgm:prSet>
      <dgm:spPr/>
      <dgm:t>
        <a:bodyPr/>
        <a:lstStyle/>
        <a:p>
          <a:endParaRPr lang="en-US"/>
        </a:p>
      </dgm:t>
    </dgm:pt>
  </dgm:ptLst>
  <dgm:cxnLst>
    <dgm:cxn modelId="{FAD37960-A222-4F44-92B6-5B0A753B7FFE}" type="presOf" srcId="{D3864EA6-13E7-440F-948B-8118F5878A44}" destId="{7ADCFBEC-172E-41BB-B545-FE2085E0B744}" srcOrd="0" destOrd="0" presId="urn:microsoft.com/office/officeart/2005/8/layout/radial5"/>
    <dgm:cxn modelId="{F20E6E35-2EF6-49E1-BCE2-AF737813AC7F}" srcId="{D3864EA6-13E7-440F-948B-8118F5878A44}" destId="{C2B16F5E-4FD9-4E6C-984C-5FB34252F788}" srcOrd="4" destOrd="0" parTransId="{8F21B166-5620-46A8-A5DD-72EAE361E61D}" sibTransId="{D972BA52-9B06-4D48-9819-200C1326EA4D}"/>
    <dgm:cxn modelId="{23A25125-2FCD-4360-845B-572D38010143}" type="presOf" srcId="{E1D6882F-7F41-4B9B-8326-079D0B7775D3}" destId="{D9C29361-9907-4AA5-9D4C-465D8E4516DA}" srcOrd="1" destOrd="0" presId="urn:microsoft.com/office/officeart/2005/8/layout/radial5"/>
    <dgm:cxn modelId="{F23161E7-2E3B-48BC-89E6-65B1D78F5653}" type="presOf" srcId="{CFE62A0D-AFCB-42FF-A2F7-4127DE6E4A06}" destId="{8999D690-D432-4F1A-B2AE-D98A61E6F24A}" srcOrd="0" destOrd="0" presId="urn:microsoft.com/office/officeart/2005/8/layout/radial5"/>
    <dgm:cxn modelId="{223480A3-6813-421F-8CE5-17AC89EB886E}" type="presOf" srcId="{C2B16F5E-4FD9-4E6C-984C-5FB34252F788}" destId="{A0AE6ABD-EFF8-41C2-907C-790C07DF522C}" srcOrd="0" destOrd="0" presId="urn:microsoft.com/office/officeart/2005/8/layout/radial5"/>
    <dgm:cxn modelId="{7834DFDC-DD97-4D0F-B547-27AB53428B4B}" srcId="{19675BB5-4BE3-4E06-B2B3-AAA3D107C1A8}" destId="{D3864EA6-13E7-440F-948B-8118F5878A44}" srcOrd="0" destOrd="0" parTransId="{5F920266-1B6A-4D7D-8C8B-D20E2934BF67}" sibTransId="{F4FE127A-F33D-4F59-961D-A505D5A781EE}"/>
    <dgm:cxn modelId="{634BE826-6AA6-4BF4-9FC7-7532AE815754}" type="presOf" srcId="{8F21B166-5620-46A8-A5DD-72EAE361E61D}" destId="{470BEB95-5498-4076-A7AD-52EA2D6058A0}" srcOrd="0" destOrd="0" presId="urn:microsoft.com/office/officeart/2005/8/layout/radial5"/>
    <dgm:cxn modelId="{8C4004CE-86F5-4DAC-A70B-308A05A7E5A6}" type="presOf" srcId="{5418FCE5-0AC2-479F-8F47-D35F7A60BD8D}" destId="{AF2E0478-D773-4966-9A95-8E70AD7139B7}" srcOrd="1" destOrd="0" presId="urn:microsoft.com/office/officeart/2005/8/layout/radial5"/>
    <dgm:cxn modelId="{A94E8AA6-BCB0-4BF4-BE48-9F9B9F62219E}" type="presOf" srcId="{813DB034-1CFA-4CE1-8536-6BC256192226}" destId="{60779230-642B-46DB-B5CA-FC2220C38859}" srcOrd="0" destOrd="0" presId="urn:microsoft.com/office/officeart/2005/8/layout/radial5"/>
    <dgm:cxn modelId="{C7C954C2-09B8-46BF-A871-DA009324DD18}" type="presOf" srcId="{E1D6882F-7F41-4B9B-8326-079D0B7775D3}" destId="{FB0FDE60-5A66-47CD-855C-10B0ABFAFF6D}" srcOrd="0" destOrd="0" presId="urn:microsoft.com/office/officeart/2005/8/layout/radial5"/>
    <dgm:cxn modelId="{4D861F00-8C74-4980-8A9F-C42E938F91DB}" type="presOf" srcId="{CFE62A0D-AFCB-42FF-A2F7-4127DE6E4A06}" destId="{5E3992B2-2FF9-4710-BC5D-D3CABAC0944B}" srcOrd="1" destOrd="0" presId="urn:microsoft.com/office/officeart/2005/8/layout/radial5"/>
    <dgm:cxn modelId="{F67B8136-3A2B-408C-9570-C50B3786C6D1}" srcId="{D3864EA6-13E7-440F-948B-8118F5878A44}" destId="{9A038BAD-1DAA-4E08-AF5C-7A535C3A31A3}" srcOrd="3" destOrd="0" parTransId="{E1D6882F-7F41-4B9B-8326-079D0B7775D3}" sibTransId="{BF904E21-59DA-42DB-BE7C-359EAF11BFDB}"/>
    <dgm:cxn modelId="{24BEC136-16E4-4E27-A4B7-AC6649CC7428}" type="presOf" srcId="{14E5A95F-9DC9-4E33-B709-14C57323ACAA}" destId="{0B5562C5-56E9-4F94-AD9A-09B6AA6E206F}" srcOrd="0" destOrd="0" presId="urn:microsoft.com/office/officeart/2005/8/layout/radial5"/>
    <dgm:cxn modelId="{827E6A39-0334-43B6-998F-97C90F526384}" type="presOf" srcId="{9A038BAD-1DAA-4E08-AF5C-7A535C3A31A3}" destId="{492A8904-4F29-41B2-8DF6-9E5DB43B598E}" srcOrd="0" destOrd="0" presId="urn:microsoft.com/office/officeart/2005/8/layout/radial5"/>
    <dgm:cxn modelId="{D6A1FC61-314A-47D3-8C2A-F0DFC0EF5F8B}" type="presOf" srcId="{ED3CCD02-8D75-4A08-AD85-C5F828B29313}" destId="{E09D1B4B-09AE-4B1F-A409-CE344F8F9185}" srcOrd="0" destOrd="0" presId="urn:microsoft.com/office/officeart/2005/8/layout/radial5"/>
    <dgm:cxn modelId="{4009332F-B2E6-4157-96BB-F0D3153CD3C3}" type="presOf" srcId="{5418FCE5-0AC2-479F-8F47-D35F7A60BD8D}" destId="{4873F644-A37B-4263-BDD3-7D4AECF93436}" srcOrd="0" destOrd="0" presId="urn:microsoft.com/office/officeart/2005/8/layout/radial5"/>
    <dgm:cxn modelId="{5EBF790F-CC7C-4BBA-98A7-614FB5283795}" srcId="{D3864EA6-13E7-440F-948B-8118F5878A44}" destId="{6461E40C-FAF1-4C11-9CA4-01B7756558A8}" srcOrd="1" destOrd="0" parTransId="{5418FCE5-0AC2-479F-8F47-D35F7A60BD8D}" sibTransId="{3D67A8BA-4FB2-401F-A3C1-92132B645061}"/>
    <dgm:cxn modelId="{1222E152-3942-469D-B810-091178BA74C1}" type="presOf" srcId="{ED3CCD02-8D75-4A08-AD85-C5F828B29313}" destId="{79A2186A-8429-4E95-A4D2-214813090081}" srcOrd="1" destOrd="0" presId="urn:microsoft.com/office/officeart/2005/8/layout/radial5"/>
    <dgm:cxn modelId="{B78770BC-227B-404F-8185-2F70ECA32605}" srcId="{D3864EA6-13E7-440F-948B-8118F5878A44}" destId="{14E5A95F-9DC9-4E33-B709-14C57323ACAA}" srcOrd="2" destOrd="0" parTransId="{CFE62A0D-AFCB-42FF-A2F7-4127DE6E4A06}" sibTransId="{87455A86-154D-4572-BF6D-F5FEBED08194}"/>
    <dgm:cxn modelId="{1047F568-C6CE-4972-A7BD-ED118A8B9A47}" type="presOf" srcId="{19675BB5-4BE3-4E06-B2B3-AAA3D107C1A8}" destId="{EB09D521-9D02-4B4D-80CB-EB847731A63E}" srcOrd="0" destOrd="0" presId="urn:microsoft.com/office/officeart/2005/8/layout/radial5"/>
    <dgm:cxn modelId="{80315008-C56B-4DB2-8579-67C3D6F4B6DB}" type="presOf" srcId="{8F21B166-5620-46A8-A5DD-72EAE361E61D}" destId="{8C992717-B056-4E89-850B-547F00D86B47}" srcOrd="1" destOrd="0" presId="urn:microsoft.com/office/officeart/2005/8/layout/radial5"/>
    <dgm:cxn modelId="{3CB0272A-EA28-4D7E-8763-8D22DA11942E}" type="presOf" srcId="{6461E40C-FAF1-4C11-9CA4-01B7756558A8}" destId="{8FE55D76-69B8-469D-BE4A-A0F9F69D5110}" srcOrd="0" destOrd="0" presId="urn:microsoft.com/office/officeart/2005/8/layout/radial5"/>
    <dgm:cxn modelId="{41966F54-3C25-450E-8104-04B2B9165959}" srcId="{D3864EA6-13E7-440F-948B-8118F5878A44}" destId="{813DB034-1CFA-4CE1-8536-6BC256192226}" srcOrd="0" destOrd="0" parTransId="{ED3CCD02-8D75-4A08-AD85-C5F828B29313}" sibTransId="{F3516F2D-4619-4753-A81E-130803DFBFC7}"/>
    <dgm:cxn modelId="{72542AB2-7666-416A-9170-94649D012B80}" type="presParOf" srcId="{EB09D521-9D02-4B4D-80CB-EB847731A63E}" destId="{7ADCFBEC-172E-41BB-B545-FE2085E0B744}" srcOrd="0" destOrd="0" presId="urn:microsoft.com/office/officeart/2005/8/layout/radial5"/>
    <dgm:cxn modelId="{BA739234-B28C-46BB-8485-30FBC59DA793}" type="presParOf" srcId="{EB09D521-9D02-4B4D-80CB-EB847731A63E}" destId="{E09D1B4B-09AE-4B1F-A409-CE344F8F9185}" srcOrd="1" destOrd="0" presId="urn:microsoft.com/office/officeart/2005/8/layout/radial5"/>
    <dgm:cxn modelId="{AB994532-94D5-4505-ADB4-BFC511EADD53}" type="presParOf" srcId="{E09D1B4B-09AE-4B1F-A409-CE344F8F9185}" destId="{79A2186A-8429-4E95-A4D2-214813090081}" srcOrd="0" destOrd="0" presId="urn:microsoft.com/office/officeart/2005/8/layout/radial5"/>
    <dgm:cxn modelId="{AF3CC0ED-1F4D-41E2-AEC9-ADA07CB7164D}" type="presParOf" srcId="{EB09D521-9D02-4B4D-80CB-EB847731A63E}" destId="{60779230-642B-46DB-B5CA-FC2220C38859}" srcOrd="2" destOrd="0" presId="urn:microsoft.com/office/officeart/2005/8/layout/radial5"/>
    <dgm:cxn modelId="{B292CA4D-677E-4B46-857A-C6FD56DC41BA}" type="presParOf" srcId="{EB09D521-9D02-4B4D-80CB-EB847731A63E}" destId="{4873F644-A37B-4263-BDD3-7D4AECF93436}" srcOrd="3" destOrd="0" presId="urn:microsoft.com/office/officeart/2005/8/layout/radial5"/>
    <dgm:cxn modelId="{263346DD-7594-4026-858D-DCFDA5DD0D19}" type="presParOf" srcId="{4873F644-A37B-4263-BDD3-7D4AECF93436}" destId="{AF2E0478-D773-4966-9A95-8E70AD7139B7}" srcOrd="0" destOrd="0" presId="urn:microsoft.com/office/officeart/2005/8/layout/radial5"/>
    <dgm:cxn modelId="{F76C7E8E-CD0A-42AC-A044-2109E1D08323}" type="presParOf" srcId="{EB09D521-9D02-4B4D-80CB-EB847731A63E}" destId="{8FE55D76-69B8-469D-BE4A-A0F9F69D5110}" srcOrd="4" destOrd="0" presId="urn:microsoft.com/office/officeart/2005/8/layout/radial5"/>
    <dgm:cxn modelId="{34841FF8-DCFF-458A-815D-A4D74B0EB9F6}" type="presParOf" srcId="{EB09D521-9D02-4B4D-80CB-EB847731A63E}" destId="{8999D690-D432-4F1A-B2AE-D98A61E6F24A}" srcOrd="5" destOrd="0" presId="urn:microsoft.com/office/officeart/2005/8/layout/radial5"/>
    <dgm:cxn modelId="{339F3EC6-2DFE-4B0D-87FE-8DB454DEF740}" type="presParOf" srcId="{8999D690-D432-4F1A-B2AE-D98A61E6F24A}" destId="{5E3992B2-2FF9-4710-BC5D-D3CABAC0944B}" srcOrd="0" destOrd="0" presId="urn:microsoft.com/office/officeart/2005/8/layout/radial5"/>
    <dgm:cxn modelId="{9646D5CA-C0F3-4B9F-8F42-00265130CDF9}" type="presParOf" srcId="{EB09D521-9D02-4B4D-80CB-EB847731A63E}" destId="{0B5562C5-56E9-4F94-AD9A-09B6AA6E206F}" srcOrd="6" destOrd="0" presId="urn:microsoft.com/office/officeart/2005/8/layout/radial5"/>
    <dgm:cxn modelId="{9CF09CC8-1627-44D3-A388-20352A936D3D}" type="presParOf" srcId="{EB09D521-9D02-4B4D-80CB-EB847731A63E}" destId="{FB0FDE60-5A66-47CD-855C-10B0ABFAFF6D}" srcOrd="7" destOrd="0" presId="urn:microsoft.com/office/officeart/2005/8/layout/radial5"/>
    <dgm:cxn modelId="{68DC152D-FBDF-4E65-9DBA-8ADCD0A6BAC5}" type="presParOf" srcId="{FB0FDE60-5A66-47CD-855C-10B0ABFAFF6D}" destId="{D9C29361-9907-4AA5-9D4C-465D8E4516DA}" srcOrd="0" destOrd="0" presId="urn:microsoft.com/office/officeart/2005/8/layout/radial5"/>
    <dgm:cxn modelId="{91C7682B-790C-40C7-9E86-404D0F87C97F}" type="presParOf" srcId="{EB09D521-9D02-4B4D-80CB-EB847731A63E}" destId="{492A8904-4F29-41B2-8DF6-9E5DB43B598E}" srcOrd="8" destOrd="0" presId="urn:microsoft.com/office/officeart/2005/8/layout/radial5"/>
    <dgm:cxn modelId="{ADC7A770-5D4A-4A34-8FB8-7D2E9766EE08}" type="presParOf" srcId="{EB09D521-9D02-4B4D-80CB-EB847731A63E}" destId="{470BEB95-5498-4076-A7AD-52EA2D6058A0}" srcOrd="9" destOrd="0" presId="urn:microsoft.com/office/officeart/2005/8/layout/radial5"/>
    <dgm:cxn modelId="{094C73D5-76FA-4AC0-91D8-8D273B2FD3FC}" type="presParOf" srcId="{470BEB95-5498-4076-A7AD-52EA2D6058A0}" destId="{8C992717-B056-4E89-850B-547F00D86B47}" srcOrd="0" destOrd="0" presId="urn:microsoft.com/office/officeart/2005/8/layout/radial5"/>
    <dgm:cxn modelId="{07D45D40-A717-41DF-8206-7F7F632427B9}" type="presParOf" srcId="{EB09D521-9D02-4B4D-80CB-EB847731A63E}" destId="{A0AE6ABD-EFF8-41C2-907C-790C07DF522C}" srcOrd="10"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72AC0-D876-4639-996C-8A0419BE064E}" type="doc">
      <dgm:prSet loTypeId="urn:microsoft.com/office/officeart/2005/8/layout/cycle7" loCatId="cycle" qsTypeId="urn:microsoft.com/office/officeart/2005/8/quickstyle/simple4" qsCatId="simple" csTypeId="urn:microsoft.com/office/officeart/2005/8/colors/accent6_2" csCatId="accent6" phldr="1"/>
      <dgm:spPr/>
      <dgm:t>
        <a:bodyPr/>
        <a:lstStyle/>
        <a:p>
          <a:endParaRPr lang="en-US"/>
        </a:p>
      </dgm:t>
    </dgm:pt>
    <dgm:pt modelId="{39BAA6CF-CBDC-4020-A160-5F9298803943}">
      <dgm:prSet phldrT="[Text]"/>
      <dgm:spPr>
        <a:xfrm>
          <a:off x="2179950" y="16866"/>
          <a:ext cx="2637809" cy="1318904"/>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Personal/Social Development</a:t>
          </a:r>
          <a:endParaRPr lang="en-US" dirty="0">
            <a:solidFill>
              <a:sysClr val="window" lastClr="FFFFFF"/>
            </a:solidFill>
            <a:latin typeface="Calibri"/>
            <a:ea typeface="+mn-ea"/>
            <a:cs typeface="+mn-cs"/>
          </a:endParaRPr>
        </a:p>
      </dgm:t>
    </dgm:pt>
    <dgm:pt modelId="{75C01289-2E03-4F98-8468-E30524740194}" type="parTrans" cxnId="{25D2F550-2CF1-406A-90D8-D8595D0898CB}">
      <dgm:prSet/>
      <dgm:spPr/>
      <dgm:t>
        <a:bodyPr/>
        <a:lstStyle/>
        <a:p>
          <a:endParaRPr lang="en-US"/>
        </a:p>
      </dgm:t>
    </dgm:pt>
    <dgm:pt modelId="{9F69D314-2CC2-42B8-8C16-729E62B45C10}" type="sibTrans" cxnId="{25D2F550-2CF1-406A-90D8-D8595D0898CB}">
      <dgm:prSet/>
      <dgm:spPr>
        <a:xfrm rot="3600000">
          <a:off x="3900390" y="2332257"/>
          <a:ext cx="1375556" cy="461616"/>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solidFill>
              <a:sysClr val="window" lastClr="FFFFFF"/>
            </a:solidFill>
            <a:latin typeface="Calibri"/>
            <a:ea typeface="+mn-ea"/>
            <a:cs typeface="+mn-cs"/>
          </a:endParaRPr>
        </a:p>
      </dgm:t>
    </dgm:pt>
    <dgm:pt modelId="{2962A5F1-72D3-401B-90C8-2CB8CC13795F}">
      <dgm:prSet phldrT="[Text]"/>
      <dgm:spPr>
        <a:xfrm>
          <a:off x="4358578" y="3790360"/>
          <a:ext cx="2637809" cy="1318904"/>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Educational Achievement</a:t>
          </a:r>
          <a:endParaRPr lang="en-US" dirty="0">
            <a:solidFill>
              <a:sysClr val="window" lastClr="FFFFFF"/>
            </a:solidFill>
            <a:latin typeface="Calibri"/>
            <a:ea typeface="+mn-ea"/>
            <a:cs typeface="+mn-cs"/>
          </a:endParaRPr>
        </a:p>
      </dgm:t>
    </dgm:pt>
    <dgm:pt modelId="{B7C5DDA9-1CF3-4161-B61A-292F0BA1B45E}" type="parTrans" cxnId="{DF00985F-2F69-4ABF-81CE-7B87C69ED9AB}">
      <dgm:prSet/>
      <dgm:spPr/>
      <dgm:t>
        <a:bodyPr/>
        <a:lstStyle/>
        <a:p>
          <a:endParaRPr lang="en-US"/>
        </a:p>
      </dgm:t>
    </dgm:pt>
    <dgm:pt modelId="{CC17AE8C-B74D-4854-A591-901BE36F4FA4}" type="sibTrans" cxnId="{DF00985F-2F69-4ABF-81CE-7B87C69ED9AB}">
      <dgm:prSet/>
      <dgm:spPr>
        <a:xfrm rot="10800000">
          <a:off x="2811077" y="4219004"/>
          <a:ext cx="1375556" cy="461616"/>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solidFill>
              <a:sysClr val="window" lastClr="FFFFFF"/>
            </a:solidFill>
            <a:latin typeface="Calibri"/>
            <a:ea typeface="+mn-ea"/>
            <a:cs typeface="+mn-cs"/>
          </a:endParaRPr>
        </a:p>
      </dgm:t>
    </dgm:pt>
    <dgm:pt modelId="{D7A4C145-1658-4882-A852-05B787B80E2C}">
      <dgm:prSet phldrT="[Text]"/>
      <dgm:spPr>
        <a:xfrm>
          <a:off x="1323" y="3790360"/>
          <a:ext cx="2637809" cy="1318904"/>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 lastClr="FFFFFF"/>
              </a:solidFill>
              <a:latin typeface="Calibri"/>
              <a:ea typeface="+mn-ea"/>
              <a:cs typeface="+mn-cs"/>
            </a:rPr>
            <a:t>Career and Life Skills</a:t>
          </a:r>
          <a:endParaRPr lang="en-US" dirty="0">
            <a:solidFill>
              <a:sysClr val="window" lastClr="FFFFFF"/>
            </a:solidFill>
            <a:latin typeface="Calibri"/>
            <a:ea typeface="+mn-ea"/>
            <a:cs typeface="+mn-cs"/>
          </a:endParaRPr>
        </a:p>
      </dgm:t>
    </dgm:pt>
    <dgm:pt modelId="{7D81B3C8-FBB1-4B28-944D-DE713688113D}" type="parTrans" cxnId="{4B3E2F9C-0E72-49D3-8463-4B421E6852C9}">
      <dgm:prSet/>
      <dgm:spPr/>
      <dgm:t>
        <a:bodyPr/>
        <a:lstStyle/>
        <a:p>
          <a:endParaRPr lang="en-US"/>
        </a:p>
      </dgm:t>
    </dgm:pt>
    <dgm:pt modelId="{A64F20AC-FC1C-47FD-853D-946513FA55B2}" type="sibTrans" cxnId="{4B3E2F9C-0E72-49D3-8463-4B421E6852C9}">
      <dgm:prSet/>
      <dgm:spPr>
        <a:xfrm rot="18000000">
          <a:off x="1813210" y="2362737"/>
          <a:ext cx="1375556" cy="461616"/>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dirty="0">
            <a:solidFill>
              <a:sysClr val="window" lastClr="FFFFFF"/>
            </a:solidFill>
            <a:latin typeface="Calibri"/>
            <a:ea typeface="+mn-ea"/>
            <a:cs typeface="+mn-cs"/>
          </a:endParaRPr>
        </a:p>
      </dgm:t>
    </dgm:pt>
    <dgm:pt modelId="{CA96A517-9506-49F5-8CAC-B776F0EDDBB6}" type="pres">
      <dgm:prSet presAssocID="{4CA72AC0-D876-4639-996C-8A0419BE064E}" presName="Name0" presStyleCnt="0">
        <dgm:presLayoutVars>
          <dgm:dir/>
          <dgm:resizeHandles val="exact"/>
        </dgm:presLayoutVars>
      </dgm:prSet>
      <dgm:spPr/>
      <dgm:t>
        <a:bodyPr/>
        <a:lstStyle/>
        <a:p>
          <a:endParaRPr lang="en-US"/>
        </a:p>
      </dgm:t>
    </dgm:pt>
    <dgm:pt modelId="{BA372A5B-2917-489A-9148-DE86DF0946F7}" type="pres">
      <dgm:prSet presAssocID="{39BAA6CF-CBDC-4020-A160-5F9298803943}" presName="node" presStyleLbl="node1" presStyleIdx="0" presStyleCnt="3">
        <dgm:presLayoutVars>
          <dgm:bulletEnabled val="1"/>
        </dgm:presLayoutVars>
      </dgm:prSet>
      <dgm:spPr/>
      <dgm:t>
        <a:bodyPr/>
        <a:lstStyle/>
        <a:p>
          <a:endParaRPr lang="en-US"/>
        </a:p>
      </dgm:t>
    </dgm:pt>
    <dgm:pt modelId="{DCCE93FD-5207-487D-8D96-6F1FDC5284C2}" type="pres">
      <dgm:prSet presAssocID="{9F69D314-2CC2-42B8-8C16-729E62B45C10}" presName="sibTrans" presStyleLbl="sibTrans2D1" presStyleIdx="0" presStyleCnt="3"/>
      <dgm:spPr/>
      <dgm:t>
        <a:bodyPr/>
        <a:lstStyle/>
        <a:p>
          <a:endParaRPr lang="en-US"/>
        </a:p>
      </dgm:t>
    </dgm:pt>
    <dgm:pt modelId="{92299A46-415F-4755-8D9E-CC1EA8681672}" type="pres">
      <dgm:prSet presAssocID="{9F69D314-2CC2-42B8-8C16-729E62B45C10}" presName="connectorText" presStyleLbl="sibTrans2D1" presStyleIdx="0" presStyleCnt="3"/>
      <dgm:spPr/>
      <dgm:t>
        <a:bodyPr/>
        <a:lstStyle/>
        <a:p>
          <a:endParaRPr lang="en-US"/>
        </a:p>
      </dgm:t>
    </dgm:pt>
    <dgm:pt modelId="{AF61B44F-AB22-47C7-9445-7C5BD410286E}" type="pres">
      <dgm:prSet presAssocID="{2962A5F1-72D3-401B-90C8-2CB8CC13795F}" presName="node" presStyleLbl="node1" presStyleIdx="1" presStyleCnt="3">
        <dgm:presLayoutVars>
          <dgm:bulletEnabled val="1"/>
        </dgm:presLayoutVars>
      </dgm:prSet>
      <dgm:spPr/>
      <dgm:t>
        <a:bodyPr/>
        <a:lstStyle/>
        <a:p>
          <a:endParaRPr lang="en-US"/>
        </a:p>
      </dgm:t>
    </dgm:pt>
    <dgm:pt modelId="{21371739-ADD7-4FE6-B6D6-7B290F72A25D}" type="pres">
      <dgm:prSet presAssocID="{CC17AE8C-B74D-4854-A591-901BE36F4FA4}" presName="sibTrans" presStyleLbl="sibTrans2D1" presStyleIdx="1" presStyleCnt="3"/>
      <dgm:spPr/>
      <dgm:t>
        <a:bodyPr/>
        <a:lstStyle/>
        <a:p>
          <a:endParaRPr lang="en-US"/>
        </a:p>
      </dgm:t>
    </dgm:pt>
    <dgm:pt modelId="{C4B94369-A399-45CE-8436-190811783B2E}" type="pres">
      <dgm:prSet presAssocID="{CC17AE8C-B74D-4854-A591-901BE36F4FA4}" presName="connectorText" presStyleLbl="sibTrans2D1" presStyleIdx="1" presStyleCnt="3"/>
      <dgm:spPr/>
      <dgm:t>
        <a:bodyPr/>
        <a:lstStyle/>
        <a:p>
          <a:endParaRPr lang="en-US"/>
        </a:p>
      </dgm:t>
    </dgm:pt>
    <dgm:pt modelId="{804F5104-40CF-454F-B27A-0864A4532EBE}" type="pres">
      <dgm:prSet presAssocID="{D7A4C145-1658-4882-A852-05B787B80E2C}" presName="node" presStyleLbl="node1" presStyleIdx="2" presStyleCnt="3">
        <dgm:presLayoutVars>
          <dgm:bulletEnabled val="1"/>
        </dgm:presLayoutVars>
      </dgm:prSet>
      <dgm:spPr/>
      <dgm:t>
        <a:bodyPr/>
        <a:lstStyle/>
        <a:p>
          <a:endParaRPr lang="en-US"/>
        </a:p>
      </dgm:t>
    </dgm:pt>
    <dgm:pt modelId="{C71B70A7-998B-47D9-BAFB-9AFD37766FCB}" type="pres">
      <dgm:prSet presAssocID="{A64F20AC-FC1C-47FD-853D-946513FA55B2}" presName="sibTrans" presStyleLbl="sibTrans2D1" presStyleIdx="2" presStyleCnt="3" custLinFactNeighborX="6648" custLinFactNeighborY="6603"/>
      <dgm:spPr/>
      <dgm:t>
        <a:bodyPr/>
        <a:lstStyle/>
        <a:p>
          <a:endParaRPr lang="en-US"/>
        </a:p>
      </dgm:t>
    </dgm:pt>
    <dgm:pt modelId="{1A9C2951-0735-4EE1-8FFE-7535A50A994C}" type="pres">
      <dgm:prSet presAssocID="{A64F20AC-FC1C-47FD-853D-946513FA55B2}" presName="connectorText" presStyleLbl="sibTrans2D1" presStyleIdx="2" presStyleCnt="3"/>
      <dgm:spPr/>
      <dgm:t>
        <a:bodyPr/>
        <a:lstStyle/>
        <a:p>
          <a:endParaRPr lang="en-US"/>
        </a:p>
      </dgm:t>
    </dgm:pt>
  </dgm:ptLst>
  <dgm:cxnLst>
    <dgm:cxn modelId="{F8537959-F964-4907-8662-2995FC33FB72}" type="presOf" srcId="{A64F20AC-FC1C-47FD-853D-946513FA55B2}" destId="{1A9C2951-0735-4EE1-8FFE-7535A50A994C}" srcOrd="1" destOrd="0" presId="urn:microsoft.com/office/officeart/2005/8/layout/cycle7"/>
    <dgm:cxn modelId="{25D2F550-2CF1-406A-90D8-D8595D0898CB}" srcId="{4CA72AC0-D876-4639-996C-8A0419BE064E}" destId="{39BAA6CF-CBDC-4020-A160-5F9298803943}" srcOrd="0" destOrd="0" parTransId="{75C01289-2E03-4F98-8468-E30524740194}" sibTransId="{9F69D314-2CC2-42B8-8C16-729E62B45C10}"/>
    <dgm:cxn modelId="{4B3E2F9C-0E72-49D3-8463-4B421E6852C9}" srcId="{4CA72AC0-D876-4639-996C-8A0419BE064E}" destId="{D7A4C145-1658-4882-A852-05B787B80E2C}" srcOrd="2" destOrd="0" parTransId="{7D81B3C8-FBB1-4B28-944D-DE713688113D}" sibTransId="{A64F20AC-FC1C-47FD-853D-946513FA55B2}"/>
    <dgm:cxn modelId="{4B6237CC-0838-45C4-BD3B-74D9886FAEF3}" type="presOf" srcId="{2962A5F1-72D3-401B-90C8-2CB8CC13795F}" destId="{AF61B44F-AB22-47C7-9445-7C5BD410286E}" srcOrd="0" destOrd="0" presId="urn:microsoft.com/office/officeart/2005/8/layout/cycle7"/>
    <dgm:cxn modelId="{4D1658CB-A18A-4F6F-BD7C-91F2CCFDEA9C}" type="presOf" srcId="{CC17AE8C-B74D-4854-A591-901BE36F4FA4}" destId="{C4B94369-A399-45CE-8436-190811783B2E}" srcOrd="1" destOrd="0" presId="urn:microsoft.com/office/officeart/2005/8/layout/cycle7"/>
    <dgm:cxn modelId="{AE6CF639-D423-4A83-97D1-FF41DF37715D}" type="presOf" srcId="{39BAA6CF-CBDC-4020-A160-5F9298803943}" destId="{BA372A5B-2917-489A-9148-DE86DF0946F7}" srcOrd="0" destOrd="0" presId="urn:microsoft.com/office/officeart/2005/8/layout/cycle7"/>
    <dgm:cxn modelId="{FCA6FDCE-6B78-4CF7-9C93-6ED108B53C3A}" type="presOf" srcId="{A64F20AC-FC1C-47FD-853D-946513FA55B2}" destId="{C71B70A7-998B-47D9-BAFB-9AFD37766FCB}" srcOrd="0" destOrd="0" presId="urn:microsoft.com/office/officeart/2005/8/layout/cycle7"/>
    <dgm:cxn modelId="{DF00985F-2F69-4ABF-81CE-7B87C69ED9AB}" srcId="{4CA72AC0-D876-4639-996C-8A0419BE064E}" destId="{2962A5F1-72D3-401B-90C8-2CB8CC13795F}" srcOrd="1" destOrd="0" parTransId="{B7C5DDA9-1CF3-4161-B61A-292F0BA1B45E}" sibTransId="{CC17AE8C-B74D-4854-A591-901BE36F4FA4}"/>
    <dgm:cxn modelId="{7D82B332-7E9A-4605-9861-924B83CA7CC6}" type="presOf" srcId="{D7A4C145-1658-4882-A852-05B787B80E2C}" destId="{804F5104-40CF-454F-B27A-0864A4532EBE}" srcOrd="0" destOrd="0" presId="urn:microsoft.com/office/officeart/2005/8/layout/cycle7"/>
    <dgm:cxn modelId="{5206DAC5-6EDF-40C3-B72A-222511DF1379}" type="presOf" srcId="{9F69D314-2CC2-42B8-8C16-729E62B45C10}" destId="{DCCE93FD-5207-487D-8D96-6F1FDC5284C2}" srcOrd="0" destOrd="0" presId="urn:microsoft.com/office/officeart/2005/8/layout/cycle7"/>
    <dgm:cxn modelId="{9F629059-C104-490A-88D3-97C9227CD455}" type="presOf" srcId="{9F69D314-2CC2-42B8-8C16-729E62B45C10}" destId="{92299A46-415F-4755-8D9E-CC1EA8681672}" srcOrd="1" destOrd="0" presId="urn:microsoft.com/office/officeart/2005/8/layout/cycle7"/>
    <dgm:cxn modelId="{FD1FE3F4-CC36-40C8-A226-41D22F527231}" type="presOf" srcId="{CC17AE8C-B74D-4854-A591-901BE36F4FA4}" destId="{21371739-ADD7-4FE6-B6D6-7B290F72A25D}" srcOrd="0" destOrd="0" presId="urn:microsoft.com/office/officeart/2005/8/layout/cycle7"/>
    <dgm:cxn modelId="{645BA77B-EFA8-44AC-8DDA-5AF565CA954F}" type="presOf" srcId="{4CA72AC0-D876-4639-996C-8A0419BE064E}" destId="{CA96A517-9506-49F5-8CAC-B776F0EDDBB6}" srcOrd="0" destOrd="0" presId="urn:microsoft.com/office/officeart/2005/8/layout/cycle7"/>
    <dgm:cxn modelId="{1512B317-C7B2-442F-BAB9-53A0FFD239A4}" type="presParOf" srcId="{CA96A517-9506-49F5-8CAC-B776F0EDDBB6}" destId="{BA372A5B-2917-489A-9148-DE86DF0946F7}" srcOrd="0" destOrd="0" presId="urn:microsoft.com/office/officeart/2005/8/layout/cycle7"/>
    <dgm:cxn modelId="{4A18D320-4CD1-480E-992C-1CFB1D209682}" type="presParOf" srcId="{CA96A517-9506-49F5-8CAC-B776F0EDDBB6}" destId="{DCCE93FD-5207-487D-8D96-6F1FDC5284C2}" srcOrd="1" destOrd="0" presId="urn:microsoft.com/office/officeart/2005/8/layout/cycle7"/>
    <dgm:cxn modelId="{E29397C1-4945-4B0E-8E20-534AB6CAB19E}" type="presParOf" srcId="{DCCE93FD-5207-487D-8D96-6F1FDC5284C2}" destId="{92299A46-415F-4755-8D9E-CC1EA8681672}" srcOrd="0" destOrd="0" presId="urn:microsoft.com/office/officeart/2005/8/layout/cycle7"/>
    <dgm:cxn modelId="{407FE370-CEDD-4B4A-8F3E-AACCD90EB4FF}" type="presParOf" srcId="{CA96A517-9506-49F5-8CAC-B776F0EDDBB6}" destId="{AF61B44F-AB22-47C7-9445-7C5BD410286E}" srcOrd="2" destOrd="0" presId="urn:microsoft.com/office/officeart/2005/8/layout/cycle7"/>
    <dgm:cxn modelId="{94661324-74A4-4248-A211-C6BC533328FC}" type="presParOf" srcId="{CA96A517-9506-49F5-8CAC-B776F0EDDBB6}" destId="{21371739-ADD7-4FE6-B6D6-7B290F72A25D}" srcOrd="3" destOrd="0" presId="urn:microsoft.com/office/officeart/2005/8/layout/cycle7"/>
    <dgm:cxn modelId="{A4F727BD-5BFD-493C-8329-60C7BBDDB3EF}" type="presParOf" srcId="{21371739-ADD7-4FE6-B6D6-7B290F72A25D}" destId="{C4B94369-A399-45CE-8436-190811783B2E}" srcOrd="0" destOrd="0" presId="urn:microsoft.com/office/officeart/2005/8/layout/cycle7"/>
    <dgm:cxn modelId="{726B6EFD-B158-4132-BF41-2940A4F18D67}" type="presParOf" srcId="{CA96A517-9506-49F5-8CAC-B776F0EDDBB6}" destId="{804F5104-40CF-454F-B27A-0864A4532EBE}" srcOrd="4" destOrd="0" presId="urn:microsoft.com/office/officeart/2005/8/layout/cycle7"/>
    <dgm:cxn modelId="{5A968E5D-5259-4794-8879-3EBB7342AEB3}" type="presParOf" srcId="{CA96A517-9506-49F5-8CAC-B776F0EDDBB6}" destId="{C71B70A7-998B-47D9-BAFB-9AFD37766FCB}" srcOrd="5" destOrd="0" presId="urn:microsoft.com/office/officeart/2005/8/layout/cycle7"/>
    <dgm:cxn modelId="{3CD7C355-E078-4CB4-9D9D-C19E30941BF8}" type="presParOf" srcId="{C71B70A7-998B-47D9-BAFB-9AFD37766FCB}" destId="{1A9C2951-0735-4EE1-8FFE-7535A50A994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2DE7C-E2F7-45FA-BE40-9A782BBB189C}" type="doc">
      <dgm:prSet loTypeId="urn:microsoft.com/office/officeart/2005/8/layout/pyramid1" loCatId="pyramid" qsTypeId="urn:microsoft.com/office/officeart/2005/8/quickstyle/simple1" qsCatId="simple" csTypeId="urn:microsoft.com/office/officeart/2005/8/colors/accent1_3" csCatId="accent1" phldr="1"/>
      <dgm:spPr/>
    </dgm:pt>
    <dgm:pt modelId="{F28E2094-7B42-4F6C-AE16-8D9541DDF76C}">
      <dgm:prSet phldrT="[Text]" custT="1"/>
      <dgm:spPr>
        <a:solidFill>
          <a:schemeClr val="accent4">
            <a:lumMod val="40000"/>
            <a:lumOff val="60000"/>
          </a:schemeClr>
        </a:solidFill>
      </dgm:spPr>
      <dgm:t>
        <a:bodyPr/>
        <a:lstStyle/>
        <a:p>
          <a:r>
            <a:rPr lang="en-US" sz="1800" b="1" dirty="0"/>
            <a:t>Employment</a:t>
          </a:r>
        </a:p>
      </dgm:t>
    </dgm:pt>
    <dgm:pt modelId="{E574A1A3-96F7-4239-B553-6D949B44051B}" type="parTrans" cxnId="{F48F8A32-79CC-4C36-8564-23EF0F565BA6}">
      <dgm:prSet/>
      <dgm:spPr/>
      <dgm:t>
        <a:bodyPr/>
        <a:lstStyle/>
        <a:p>
          <a:endParaRPr lang="en-US"/>
        </a:p>
      </dgm:t>
    </dgm:pt>
    <dgm:pt modelId="{ABDBE788-8FE7-48D4-AA26-AAA833DD2C1B}" type="sibTrans" cxnId="{F48F8A32-79CC-4C36-8564-23EF0F565BA6}">
      <dgm:prSet/>
      <dgm:spPr/>
      <dgm:t>
        <a:bodyPr/>
        <a:lstStyle/>
        <a:p>
          <a:endParaRPr lang="en-US"/>
        </a:p>
      </dgm:t>
    </dgm:pt>
    <dgm:pt modelId="{254A3512-276E-4520-B303-42A7F8023394}">
      <dgm:prSet phldrT="[Text]" custT="1"/>
      <dgm:spPr>
        <a:solidFill>
          <a:schemeClr val="accent5">
            <a:lumMod val="40000"/>
            <a:lumOff val="60000"/>
          </a:schemeClr>
        </a:solidFill>
        <a:ln>
          <a:solidFill>
            <a:schemeClr val="accent4">
              <a:lumMod val="60000"/>
              <a:lumOff val="40000"/>
            </a:schemeClr>
          </a:solidFill>
        </a:ln>
      </dgm:spPr>
      <dgm:t>
        <a:bodyPr/>
        <a:lstStyle/>
        <a:p>
          <a:pPr>
            <a:spcAft>
              <a:spcPct val="35000"/>
            </a:spcAft>
          </a:pPr>
          <a:r>
            <a:rPr lang="en-US" sz="2000" b="1" dirty="0"/>
            <a:t>Industry Specific</a:t>
          </a:r>
        </a:p>
        <a:p>
          <a:pPr>
            <a:spcAft>
              <a:spcPts val="600"/>
            </a:spcAft>
          </a:pPr>
          <a:r>
            <a:rPr lang="en-US" sz="1600" b="1" dirty="0"/>
            <a:t>licensure and certifications</a:t>
          </a:r>
        </a:p>
      </dgm:t>
    </dgm:pt>
    <dgm:pt modelId="{DF4E2E73-6558-409A-BD81-9AA803797567}" type="parTrans" cxnId="{135B1FB4-3251-4258-89E9-0B964DBB09ED}">
      <dgm:prSet/>
      <dgm:spPr/>
      <dgm:t>
        <a:bodyPr/>
        <a:lstStyle/>
        <a:p>
          <a:endParaRPr lang="en-US"/>
        </a:p>
      </dgm:t>
    </dgm:pt>
    <dgm:pt modelId="{6FE6A890-E5D6-406C-831F-5089E37A45F6}" type="sibTrans" cxnId="{135B1FB4-3251-4258-89E9-0B964DBB09ED}">
      <dgm:prSet/>
      <dgm:spPr/>
      <dgm:t>
        <a:bodyPr/>
        <a:lstStyle/>
        <a:p>
          <a:endParaRPr lang="en-US"/>
        </a:p>
      </dgm:t>
    </dgm:pt>
    <dgm:pt modelId="{07BBAD9F-C175-4BE9-A6FB-632FC80CD8C5}">
      <dgm:prSet phldrT="[Text]" custT="1"/>
      <dgm:spPr>
        <a:solidFill>
          <a:schemeClr val="accent3">
            <a:lumMod val="40000"/>
            <a:lumOff val="60000"/>
          </a:schemeClr>
        </a:solidFill>
      </dgm:spPr>
      <dgm:t>
        <a:bodyPr/>
        <a:lstStyle/>
        <a:p>
          <a:r>
            <a:rPr lang="en-US" sz="2400" b="1" dirty="0" smtClean="0"/>
            <a:t>Standards </a:t>
          </a:r>
          <a:r>
            <a:rPr lang="en-US" sz="2400" b="1" dirty="0"/>
            <a:t>for Career Ready Practice</a:t>
          </a:r>
        </a:p>
        <a:p>
          <a:r>
            <a:rPr lang="en-US" sz="1600" b="1" dirty="0"/>
            <a:t>What ALL students need to know and understand</a:t>
          </a:r>
          <a:r>
            <a:rPr lang="en-US" sz="1800" b="1" dirty="0"/>
            <a:t>.</a:t>
          </a:r>
        </a:p>
      </dgm:t>
    </dgm:pt>
    <dgm:pt modelId="{A81BBED7-CC8B-4082-BDA5-F6F521C30548}" type="parTrans" cxnId="{00064BD8-20FB-4E1A-871C-762DF517B0BD}">
      <dgm:prSet/>
      <dgm:spPr/>
      <dgm:t>
        <a:bodyPr/>
        <a:lstStyle/>
        <a:p>
          <a:endParaRPr lang="en-US"/>
        </a:p>
      </dgm:t>
    </dgm:pt>
    <dgm:pt modelId="{E2AF0885-635F-435A-82EF-7B7BAD41214C}" type="sibTrans" cxnId="{00064BD8-20FB-4E1A-871C-762DF517B0BD}">
      <dgm:prSet/>
      <dgm:spPr/>
      <dgm:t>
        <a:bodyPr/>
        <a:lstStyle/>
        <a:p>
          <a:endParaRPr lang="en-US"/>
        </a:p>
      </dgm:t>
    </dgm:pt>
    <dgm:pt modelId="{59BB38AC-7627-446C-889B-80918EFCD24C}">
      <dgm:prSet custT="1"/>
      <dgm:spPr>
        <a:solidFill>
          <a:srgbClr val="CCFF99"/>
        </a:solidFill>
      </dgm:spPr>
      <dgm:t>
        <a:bodyPr/>
        <a:lstStyle/>
        <a:p>
          <a:pPr>
            <a:spcAft>
              <a:spcPts val="600"/>
            </a:spcAft>
          </a:pPr>
          <a:r>
            <a:rPr lang="en-US" sz="2400" b="1" dirty="0"/>
            <a:t>Industry Sector Anchor</a:t>
          </a:r>
        </a:p>
        <a:p>
          <a:pPr>
            <a:spcAft>
              <a:spcPct val="35000"/>
            </a:spcAft>
          </a:pPr>
          <a:r>
            <a:rPr lang="en-US" sz="1600" b="1" dirty="0"/>
            <a:t>Knowledge and Skills common to a particular Industry Sector</a:t>
          </a:r>
        </a:p>
      </dgm:t>
    </dgm:pt>
    <dgm:pt modelId="{1E00D805-58F4-4D41-8B35-7733CB77EFD6}" type="parTrans" cxnId="{DF7D65DB-8455-447C-A510-200508C64388}">
      <dgm:prSet/>
      <dgm:spPr/>
      <dgm:t>
        <a:bodyPr/>
        <a:lstStyle/>
        <a:p>
          <a:endParaRPr lang="en-US"/>
        </a:p>
      </dgm:t>
    </dgm:pt>
    <dgm:pt modelId="{458A0F45-52CE-4886-9F2D-F2A27A2C487E}" type="sibTrans" cxnId="{DF7D65DB-8455-447C-A510-200508C64388}">
      <dgm:prSet/>
      <dgm:spPr/>
      <dgm:t>
        <a:bodyPr/>
        <a:lstStyle/>
        <a:p>
          <a:endParaRPr lang="en-US"/>
        </a:p>
      </dgm:t>
    </dgm:pt>
    <dgm:pt modelId="{CDC44ACA-3445-42B1-9DE8-54ECD0A10FC9}">
      <dgm:prSet custT="1"/>
      <dgm:spPr>
        <a:solidFill>
          <a:schemeClr val="accent2">
            <a:lumMod val="40000"/>
            <a:lumOff val="60000"/>
          </a:schemeClr>
        </a:solidFill>
      </dgm:spPr>
      <dgm:t>
        <a:bodyPr/>
        <a:lstStyle/>
        <a:p>
          <a:pPr>
            <a:spcAft>
              <a:spcPts val="600"/>
            </a:spcAft>
          </a:pPr>
          <a:r>
            <a:rPr lang="en-US" sz="2400" b="1" dirty="0" smtClean="0"/>
            <a:t>Pathway</a:t>
          </a:r>
          <a:endParaRPr lang="en-US" sz="2400" b="1" dirty="0"/>
        </a:p>
        <a:p>
          <a:pPr>
            <a:spcAft>
              <a:spcPct val="35000"/>
            </a:spcAft>
          </a:pPr>
          <a:r>
            <a:rPr lang="en-US" sz="1600" b="1" dirty="0"/>
            <a:t>Knowledge and Skills necessary for success in a </a:t>
          </a:r>
          <a:r>
            <a:rPr lang="en-US" sz="1800" b="1" dirty="0"/>
            <a:t>CTE pathway</a:t>
          </a:r>
        </a:p>
      </dgm:t>
    </dgm:pt>
    <dgm:pt modelId="{880280FA-2325-47D0-8021-C56320A4F9BF}" type="parTrans" cxnId="{DA6FC265-34D2-4D77-AA01-B7EF1FB9554C}">
      <dgm:prSet/>
      <dgm:spPr/>
      <dgm:t>
        <a:bodyPr/>
        <a:lstStyle/>
        <a:p>
          <a:endParaRPr lang="en-US"/>
        </a:p>
      </dgm:t>
    </dgm:pt>
    <dgm:pt modelId="{0960E569-84CF-4872-895E-0D140A66D1CD}" type="sibTrans" cxnId="{DA6FC265-34D2-4D77-AA01-B7EF1FB9554C}">
      <dgm:prSet/>
      <dgm:spPr/>
      <dgm:t>
        <a:bodyPr/>
        <a:lstStyle/>
        <a:p>
          <a:endParaRPr lang="en-US"/>
        </a:p>
      </dgm:t>
    </dgm:pt>
    <dgm:pt modelId="{6430082E-99B0-4285-B148-F0DE0B485BBC}" type="pres">
      <dgm:prSet presAssocID="{A232DE7C-E2F7-45FA-BE40-9A782BBB189C}" presName="Name0" presStyleCnt="0">
        <dgm:presLayoutVars>
          <dgm:dir/>
          <dgm:animLvl val="lvl"/>
          <dgm:resizeHandles val="exact"/>
        </dgm:presLayoutVars>
      </dgm:prSet>
      <dgm:spPr/>
    </dgm:pt>
    <dgm:pt modelId="{D37191E9-8957-4BC2-A0F5-CA5882F6216A}" type="pres">
      <dgm:prSet presAssocID="{F28E2094-7B42-4F6C-AE16-8D9541DDF76C}" presName="Name8" presStyleCnt="0"/>
      <dgm:spPr/>
    </dgm:pt>
    <dgm:pt modelId="{D5A65995-AA25-4E80-A1C4-80DF695C5B28}" type="pres">
      <dgm:prSet presAssocID="{F28E2094-7B42-4F6C-AE16-8D9541DDF76C}" presName="level" presStyleLbl="node1" presStyleIdx="0" presStyleCnt="5" custLinFactNeighborX="625" custLinFactNeighborY="-4640">
        <dgm:presLayoutVars>
          <dgm:chMax val="1"/>
          <dgm:bulletEnabled val="1"/>
        </dgm:presLayoutVars>
      </dgm:prSet>
      <dgm:spPr/>
      <dgm:t>
        <a:bodyPr/>
        <a:lstStyle/>
        <a:p>
          <a:endParaRPr lang="en-US"/>
        </a:p>
      </dgm:t>
    </dgm:pt>
    <dgm:pt modelId="{254B99FA-7521-47E2-8321-F770579340C8}" type="pres">
      <dgm:prSet presAssocID="{F28E2094-7B42-4F6C-AE16-8D9541DDF76C}" presName="levelTx" presStyleLbl="revTx" presStyleIdx="0" presStyleCnt="0">
        <dgm:presLayoutVars>
          <dgm:chMax val="1"/>
          <dgm:bulletEnabled val="1"/>
        </dgm:presLayoutVars>
      </dgm:prSet>
      <dgm:spPr/>
      <dgm:t>
        <a:bodyPr/>
        <a:lstStyle/>
        <a:p>
          <a:endParaRPr lang="en-US"/>
        </a:p>
      </dgm:t>
    </dgm:pt>
    <dgm:pt modelId="{55109E0A-4A5C-4351-AED2-7A13F69F34CA}" type="pres">
      <dgm:prSet presAssocID="{254A3512-276E-4520-B303-42A7F8023394}" presName="Name8" presStyleCnt="0"/>
      <dgm:spPr/>
    </dgm:pt>
    <dgm:pt modelId="{811E97CC-D210-475B-B28D-C5381CED6EAD}" type="pres">
      <dgm:prSet presAssocID="{254A3512-276E-4520-B303-42A7F8023394}" presName="level" presStyleLbl="node1" presStyleIdx="1" presStyleCnt="5" custScaleX="100295" custLinFactNeighborX="-624" custLinFactNeighborY="2784">
        <dgm:presLayoutVars>
          <dgm:chMax val="1"/>
          <dgm:bulletEnabled val="1"/>
        </dgm:presLayoutVars>
      </dgm:prSet>
      <dgm:spPr/>
      <dgm:t>
        <a:bodyPr/>
        <a:lstStyle/>
        <a:p>
          <a:endParaRPr lang="en-US"/>
        </a:p>
      </dgm:t>
    </dgm:pt>
    <dgm:pt modelId="{91D26A4E-2B60-4FD4-99E0-4AA3BCC642BE}" type="pres">
      <dgm:prSet presAssocID="{254A3512-276E-4520-B303-42A7F8023394}" presName="levelTx" presStyleLbl="revTx" presStyleIdx="0" presStyleCnt="0">
        <dgm:presLayoutVars>
          <dgm:chMax val="1"/>
          <dgm:bulletEnabled val="1"/>
        </dgm:presLayoutVars>
      </dgm:prSet>
      <dgm:spPr/>
      <dgm:t>
        <a:bodyPr/>
        <a:lstStyle/>
        <a:p>
          <a:endParaRPr lang="en-US"/>
        </a:p>
      </dgm:t>
    </dgm:pt>
    <dgm:pt modelId="{9CB93471-EBB3-454D-97A1-A2F3CB1BB74D}" type="pres">
      <dgm:prSet presAssocID="{CDC44ACA-3445-42B1-9DE8-54ECD0A10FC9}" presName="Name8" presStyleCnt="0"/>
      <dgm:spPr/>
    </dgm:pt>
    <dgm:pt modelId="{00A2A1FF-4D60-4358-8AAC-3576946B0EB7}" type="pres">
      <dgm:prSet presAssocID="{CDC44ACA-3445-42B1-9DE8-54ECD0A10FC9}" presName="level" presStyleLbl="node1" presStyleIdx="2" presStyleCnt="5" custLinFactNeighborX="-625">
        <dgm:presLayoutVars>
          <dgm:chMax val="1"/>
          <dgm:bulletEnabled val="1"/>
        </dgm:presLayoutVars>
      </dgm:prSet>
      <dgm:spPr/>
      <dgm:t>
        <a:bodyPr/>
        <a:lstStyle/>
        <a:p>
          <a:endParaRPr lang="en-US"/>
        </a:p>
      </dgm:t>
    </dgm:pt>
    <dgm:pt modelId="{855A4916-12C2-4C48-9E3F-65768BA1C36A}" type="pres">
      <dgm:prSet presAssocID="{CDC44ACA-3445-42B1-9DE8-54ECD0A10FC9}" presName="levelTx" presStyleLbl="revTx" presStyleIdx="0" presStyleCnt="0">
        <dgm:presLayoutVars>
          <dgm:chMax val="1"/>
          <dgm:bulletEnabled val="1"/>
        </dgm:presLayoutVars>
      </dgm:prSet>
      <dgm:spPr/>
      <dgm:t>
        <a:bodyPr/>
        <a:lstStyle/>
        <a:p>
          <a:endParaRPr lang="en-US"/>
        </a:p>
      </dgm:t>
    </dgm:pt>
    <dgm:pt modelId="{D14320F8-094D-4D86-8F11-BFA0626054F6}" type="pres">
      <dgm:prSet presAssocID="{59BB38AC-7627-446C-889B-80918EFCD24C}" presName="Name8" presStyleCnt="0"/>
      <dgm:spPr/>
    </dgm:pt>
    <dgm:pt modelId="{0251AE70-5DAD-4909-AD9C-A8D6C4454A19}" type="pres">
      <dgm:prSet presAssocID="{59BB38AC-7627-446C-889B-80918EFCD24C}" presName="level" presStyleLbl="node1" presStyleIdx="3" presStyleCnt="5" custLinFactNeighborX="-398" custLinFactNeighborY="-409">
        <dgm:presLayoutVars>
          <dgm:chMax val="1"/>
          <dgm:bulletEnabled val="1"/>
        </dgm:presLayoutVars>
      </dgm:prSet>
      <dgm:spPr/>
      <dgm:t>
        <a:bodyPr/>
        <a:lstStyle/>
        <a:p>
          <a:endParaRPr lang="en-US"/>
        </a:p>
      </dgm:t>
    </dgm:pt>
    <dgm:pt modelId="{BE811680-AF7A-4A88-8E85-804420A2EB7B}" type="pres">
      <dgm:prSet presAssocID="{59BB38AC-7627-446C-889B-80918EFCD24C}" presName="levelTx" presStyleLbl="revTx" presStyleIdx="0" presStyleCnt="0">
        <dgm:presLayoutVars>
          <dgm:chMax val="1"/>
          <dgm:bulletEnabled val="1"/>
        </dgm:presLayoutVars>
      </dgm:prSet>
      <dgm:spPr/>
      <dgm:t>
        <a:bodyPr/>
        <a:lstStyle/>
        <a:p>
          <a:endParaRPr lang="en-US"/>
        </a:p>
      </dgm:t>
    </dgm:pt>
    <dgm:pt modelId="{DAB20858-F9B7-4AFB-9E50-5CBFDFCAA7B9}" type="pres">
      <dgm:prSet presAssocID="{07BBAD9F-C175-4BE9-A6FB-632FC80CD8C5}" presName="Name8" presStyleCnt="0"/>
      <dgm:spPr/>
    </dgm:pt>
    <dgm:pt modelId="{C6750CD6-C5AA-466C-8799-B1B993296B4B}" type="pres">
      <dgm:prSet presAssocID="{07BBAD9F-C175-4BE9-A6FB-632FC80CD8C5}" presName="level" presStyleLbl="node1" presStyleIdx="4" presStyleCnt="5" custLinFactNeighborY="4540">
        <dgm:presLayoutVars>
          <dgm:chMax val="1"/>
          <dgm:bulletEnabled val="1"/>
        </dgm:presLayoutVars>
      </dgm:prSet>
      <dgm:spPr/>
      <dgm:t>
        <a:bodyPr/>
        <a:lstStyle/>
        <a:p>
          <a:endParaRPr lang="en-US"/>
        </a:p>
      </dgm:t>
    </dgm:pt>
    <dgm:pt modelId="{7FD33AC8-7E42-4417-9347-5621B0E3CEAC}" type="pres">
      <dgm:prSet presAssocID="{07BBAD9F-C175-4BE9-A6FB-632FC80CD8C5}" presName="levelTx" presStyleLbl="revTx" presStyleIdx="0" presStyleCnt="0">
        <dgm:presLayoutVars>
          <dgm:chMax val="1"/>
          <dgm:bulletEnabled val="1"/>
        </dgm:presLayoutVars>
      </dgm:prSet>
      <dgm:spPr/>
      <dgm:t>
        <a:bodyPr/>
        <a:lstStyle/>
        <a:p>
          <a:endParaRPr lang="en-US"/>
        </a:p>
      </dgm:t>
    </dgm:pt>
  </dgm:ptLst>
  <dgm:cxnLst>
    <dgm:cxn modelId="{0D1B06E0-C0D1-4FE4-9FD2-6DC39A375847}" type="presOf" srcId="{59BB38AC-7627-446C-889B-80918EFCD24C}" destId="{BE811680-AF7A-4A88-8E85-804420A2EB7B}" srcOrd="1" destOrd="0" presId="urn:microsoft.com/office/officeart/2005/8/layout/pyramid1"/>
    <dgm:cxn modelId="{9EAA3631-B9DE-4F75-802C-9851278AEF18}" type="presOf" srcId="{254A3512-276E-4520-B303-42A7F8023394}" destId="{91D26A4E-2B60-4FD4-99E0-4AA3BCC642BE}" srcOrd="1" destOrd="0" presId="urn:microsoft.com/office/officeart/2005/8/layout/pyramid1"/>
    <dgm:cxn modelId="{DA6FC265-34D2-4D77-AA01-B7EF1FB9554C}" srcId="{A232DE7C-E2F7-45FA-BE40-9A782BBB189C}" destId="{CDC44ACA-3445-42B1-9DE8-54ECD0A10FC9}" srcOrd="2" destOrd="0" parTransId="{880280FA-2325-47D0-8021-C56320A4F9BF}" sibTransId="{0960E569-84CF-4872-895E-0D140A66D1CD}"/>
    <dgm:cxn modelId="{00064BD8-20FB-4E1A-871C-762DF517B0BD}" srcId="{A232DE7C-E2F7-45FA-BE40-9A782BBB189C}" destId="{07BBAD9F-C175-4BE9-A6FB-632FC80CD8C5}" srcOrd="4" destOrd="0" parTransId="{A81BBED7-CC8B-4082-BDA5-F6F521C30548}" sibTransId="{E2AF0885-635F-435A-82EF-7B7BAD41214C}"/>
    <dgm:cxn modelId="{C7F0CF15-D558-4A07-B919-69546642C6E9}" type="presOf" srcId="{CDC44ACA-3445-42B1-9DE8-54ECD0A10FC9}" destId="{855A4916-12C2-4C48-9E3F-65768BA1C36A}" srcOrd="1" destOrd="0" presId="urn:microsoft.com/office/officeart/2005/8/layout/pyramid1"/>
    <dgm:cxn modelId="{DEEBAECE-D513-4582-B789-13A87CF9F88D}" type="presOf" srcId="{F28E2094-7B42-4F6C-AE16-8D9541DDF76C}" destId="{D5A65995-AA25-4E80-A1C4-80DF695C5B28}" srcOrd="0" destOrd="0" presId="urn:microsoft.com/office/officeart/2005/8/layout/pyramid1"/>
    <dgm:cxn modelId="{DD10B3C1-17F9-4C9F-B0A3-1FF43549774E}" type="presOf" srcId="{F28E2094-7B42-4F6C-AE16-8D9541DDF76C}" destId="{254B99FA-7521-47E2-8321-F770579340C8}" srcOrd="1" destOrd="0" presId="urn:microsoft.com/office/officeart/2005/8/layout/pyramid1"/>
    <dgm:cxn modelId="{DF7D65DB-8455-447C-A510-200508C64388}" srcId="{A232DE7C-E2F7-45FA-BE40-9A782BBB189C}" destId="{59BB38AC-7627-446C-889B-80918EFCD24C}" srcOrd="3" destOrd="0" parTransId="{1E00D805-58F4-4D41-8B35-7733CB77EFD6}" sibTransId="{458A0F45-52CE-4886-9F2D-F2A27A2C487E}"/>
    <dgm:cxn modelId="{57979093-EAF1-440E-B0FA-DB61FD48DB1F}" type="presOf" srcId="{07BBAD9F-C175-4BE9-A6FB-632FC80CD8C5}" destId="{7FD33AC8-7E42-4417-9347-5621B0E3CEAC}" srcOrd="1" destOrd="0" presId="urn:microsoft.com/office/officeart/2005/8/layout/pyramid1"/>
    <dgm:cxn modelId="{F48F8A32-79CC-4C36-8564-23EF0F565BA6}" srcId="{A232DE7C-E2F7-45FA-BE40-9A782BBB189C}" destId="{F28E2094-7B42-4F6C-AE16-8D9541DDF76C}" srcOrd="0" destOrd="0" parTransId="{E574A1A3-96F7-4239-B553-6D949B44051B}" sibTransId="{ABDBE788-8FE7-48D4-AA26-AAA833DD2C1B}"/>
    <dgm:cxn modelId="{9000BB31-945E-400A-BDCE-B4A210F4CD1A}" type="presOf" srcId="{254A3512-276E-4520-B303-42A7F8023394}" destId="{811E97CC-D210-475B-B28D-C5381CED6EAD}" srcOrd="0" destOrd="0" presId="urn:microsoft.com/office/officeart/2005/8/layout/pyramid1"/>
    <dgm:cxn modelId="{2C045FA8-E652-46FA-8F0B-C1DB62E1CEC7}" type="presOf" srcId="{A232DE7C-E2F7-45FA-BE40-9A782BBB189C}" destId="{6430082E-99B0-4285-B148-F0DE0B485BBC}" srcOrd="0" destOrd="0" presId="urn:microsoft.com/office/officeart/2005/8/layout/pyramid1"/>
    <dgm:cxn modelId="{135B1FB4-3251-4258-89E9-0B964DBB09ED}" srcId="{A232DE7C-E2F7-45FA-BE40-9A782BBB189C}" destId="{254A3512-276E-4520-B303-42A7F8023394}" srcOrd="1" destOrd="0" parTransId="{DF4E2E73-6558-409A-BD81-9AA803797567}" sibTransId="{6FE6A890-E5D6-406C-831F-5089E37A45F6}"/>
    <dgm:cxn modelId="{D51104A9-64A4-4EE3-8E25-43F8641E5D63}" type="presOf" srcId="{07BBAD9F-C175-4BE9-A6FB-632FC80CD8C5}" destId="{C6750CD6-C5AA-466C-8799-B1B993296B4B}" srcOrd="0" destOrd="0" presId="urn:microsoft.com/office/officeart/2005/8/layout/pyramid1"/>
    <dgm:cxn modelId="{4042A612-9FF2-4691-811B-11AC3DE167AD}" type="presOf" srcId="{CDC44ACA-3445-42B1-9DE8-54ECD0A10FC9}" destId="{00A2A1FF-4D60-4358-8AAC-3576946B0EB7}" srcOrd="0" destOrd="0" presId="urn:microsoft.com/office/officeart/2005/8/layout/pyramid1"/>
    <dgm:cxn modelId="{04BFEB25-FF99-42B6-84C3-2C2ED902BEAC}" type="presOf" srcId="{59BB38AC-7627-446C-889B-80918EFCD24C}" destId="{0251AE70-5DAD-4909-AD9C-A8D6C4454A19}" srcOrd="0" destOrd="0" presId="urn:microsoft.com/office/officeart/2005/8/layout/pyramid1"/>
    <dgm:cxn modelId="{364B0C26-1344-4F4C-87D7-5BF29C266E3E}" type="presParOf" srcId="{6430082E-99B0-4285-B148-F0DE0B485BBC}" destId="{D37191E9-8957-4BC2-A0F5-CA5882F6216A}" srcOrd="0" destOrd="0" presId="urn:microsoft.com/office/officeart/2005/8/layout/pyramid1"/>
    <dgm:cxn modelId="{CE9785AD-83DE-4C38-9356-6B78A9892AEE}" type="presParOf" srcId="{D37191E9-8957-4BC2-A0F5-CA5882F6216A}" destId="{D5A65995-AA25-4E80-A1C4-80DF695C5B28}" srcOrd="0" destOrd="0" presId="urn:microsoft.com/office/officeart/2005/8/layout/pyramid1"/>
    <dgm:cxn modelId="{D88E0507-D597-44C8-ACE9-CDEA47BC4525}" type="presParOf" srcId="{D37191E9-8957-4BC2-A0F5-CA5882F6216A}" destId="{254B99FA-7521-47E2-8321-F770579340C8}" srcOrd="1" destOrd="0" presId="urn:microsoft.com/office/officeart/2005/8/layout/pyramid1"/>
    <dgm:cxn modelId="{802DCFAD-1C8C-4ACB-9D33-137E283613B8}" type="presParOf" srcId="{6430082E-99B0-4285-B148-F0DE0B485BBC}" destId="{55109E0A-4A5C-4351-AED2-7A13F69F34CA}" srcOrd="1" destOrd="0" presId="urn:microsoft.com/office/officeart/2005/8/layout/pyramid1"/>
    <dgm:cxn modelId="{D89B4353-F45E-42D6-89D5-47AE30D6748A}" type="presParOf" srcId="{55109E0A-4A5C-4351-AED2-7A13F69F34CA}" destId="{811E97CC-D210-475B-B28D-C5381CED6EAD}" srcOrd="0" destOrd="0" presId="urn:microsoft.com/office/officeart/2005/8/layout/pyramid1"/>
    <dgm:cxn modelId="{978641D5-B4B4-468E-B1D9-BA2B4A472DFF}" type="presParOf" srcId="{55109E0A-4A5C-4351-AED2-7A13F69F34CA}" destId="{91D26A4E-2B60-4FD4-99E0-4AA3BCC642BE}" srcOrd="1" destOrd="0" presId="urn:microsoft.com/office/officeart/2005/8/layout/pyramid1"/>
    <dgm:cxn modelId="{5EC67E5B-094A-43E7-B598-95C0F688A754}" type="presParOf" srcId="{6430082E-99B0-4285-B148-F0DE0B485BBC}" destId="{9CB93471-EBB3-454D-97A1-A2F3CB1BB74D}" srcOrd="2" destOrd="0" presId="urn:microsoft.com/office/officeart/2005/8/layout/pyramid1"/>
    <dgm:cxn modelId="{921A7FF2-2608-47F4-93F6-532D6DC406D6}" type="presParOf" srcId="{9CB93471-EBB3-454D-97A1-A2F3CB1BB74D}" destId="{00A2A1FF-4D60-4358-8AAC-3576946B0EB7}" srcOrd="0" destOrd="0" presId="urn:microsoft.com/office/officeart/2005/8/layout/pyramid1"/>
    <dgm:cxn modelId="{5C4E6C36-8477-4892-8C6C-DAE2C2D77238}" type="presParOf" srcId="{9CB93471-EBB3-454D-97A1-A2F3CB1BB74D}" destId="{855A4916-12C2-4C48-9E3F-65768BA1C36A}" srcOrd="1" destOrd="0" presId="urn:microsoft.com/office/officeart/2005/8/layout/pyramid1"/>
    <dgm:cxn modelId="{1628011E-3FC6-4E5A-9074-031A8C1113AD}" type="presParOf" srcId="{6430082E-99B0-4285-B148-F0DE0B485BBC}" destId="{D14320F8-094D-4D86-8F11-BFA0626054F6}" srcOrd="3" destOrd="0" presId="urn:microsoft.com/office/officeart/2005/8/layout/pyramid1"/>
    <dgm:cxn modelId="{F3E5C3F0-651E-4683-821D-B73016B7EDE3}" type="presParOf" srcId="{D14320F8-094D-4D86-8F11-BFA0626054F6}" destId="{0251AE70-5DAD-4909-AD9C-A8D6C4454A19}" srcOrd="0" destOrd="0" presId="urn:microsoft.com/office/officeart/2005/8/layout/pyramid1"/>
    <dgm:cxn modelId="{FED0B1E2-1D26-47A7-AAA8-80AD210F95CB}" type="presParOf" srcId="{D14320F8-094D-4D86-8F11-BFA0626054F6}" destId="{BE811680-AF7A-4A88-8E85-804420A2EB7B}" srcOrd="1" destOrd="0" presId="urn:microsoft.com/office/officeart/2005/8/layout/pyramid1"/>
    <dgm:cxn modelId="{4B4364C1-67FB-445F-BFF5-EA1FBB6C6D9E}" type="presParOf" srcId="{6430082E-99B0-4285-B148-F0DE0B485BBC}" destId="{DAB20858-F9B7-4AFB-9E50-5CBFDFCAA7B9}" srcOrd="4" destOrd="0" presId="urn:microsoft.com/office/officeart/2005/8/layout/pyramid1"/>
    <dgm:cxn modelId="{9462D074-BF04-40B2-8C56-0A53DD2DFED2}" type="presParOf" srcId="{DAB20858-F9B7-4AFB-9E50-5CBFDFCAA7B9}" destId="{C6750CD6-C5AA-466C-8799-B1B993296B4B}" srcOrd="0" destOrd="0" presId="urn:microsoft.com/office/officeart/2005/8/layout/pyramid1"/>
    <dgm:cxn modelId="{8BD3522F-AC25-4814-8720-80AD9BC47191}" type="presParOf" srcId="{DAB20858-F9B7-4AFB-9E50-5CBFDFCAA7B9}" destId="{7FD33AC8-7E42-4417-9347-5621B0E3CEAC}"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FBEC-172E-41BB-B545-FE2085E0B744}">
      <dsp:nvSpPr>
        <dsp:cNvPr id="0" name=""/>
        <dsp:cNvSpPr/>
      </dsp:nvSpPr>
      <dsp:spPr>
        <a:xfrm>
          <a:off x="3184005" y="1895029"/>
          <a:ext cx="2487704" cy="1701109"/>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21</a:t>
          </a:r>
          <a:r>
            <a:rPr lang="en-US" sz="2400" b="1" kern="1200" baseline="30000" dirty="0" smtClean="0"/>
            <a:t>st</a:t>
          </a:r>
          <a:r>
            <a:rPr lang="en-US" sz="2400" b="1" kern="1200" dirty="0" smtClean="0"/>
            <a:t> Century Themes</a:t>
          </a:r>
          <a:endParaRPr lang="en-US" sz="2000" b="1" kern="1200" dirty="0"/>
        </a:p>
      </dsp:txBody>
      <dsp:txXfrm>
        <a:off x="3548321" y="2144151"/>
        <a:ext cx="1759072" cy="1202865"/>
      </dsp:txXfrm>
    </dsp:sp>
    <dsp:sp modelId="{E09D1B4B-09AE-4B1F-A409-CE344F8F9185}">
      <dsp:nvSpPr>
        <dsp:cNvPr id="0" name=""/>
        <dsp:cNvSpPr/>
      </dsp:nvSpPr>
      <dsp:spPr>
        <a:xfrm rot="16200000">
          <a:off x="4342943" y="1494189"/>
          <a:ext cx="169829" cy="490860"/>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368418" y="1617836"/>
        <a:ext cx="118880" cy="294516"/>
      </dsp:txXfrm>
    </dsp:sp>
    <dsp:sp modelId="{60779230-642B-46DB-B5CA-FC2220C38859}">
      <dsp:nvSpPr>
        <dsp:cNvPr id="0" name=""/>
        <dsp:cNvSpPr/>
      </dsp:nvSpPr>
      <dsp:spPr>
        <a:xfrm>
          <a:off x="3578936" y="-123246"/>
          <a:ext cx="1697843" cy="1697843"/>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Global Awareness</a:t>
          </a:r>
          <a:endParaRPr lang="en-US" sz="1100" b="1" kern="1200" dirty="0"/>
        </a:p>
      </dsp:txBody>
      <dsp:txXfrm>
        <a:off x="3827579" y="125397"/>
        <a:ext cx="1200557" cy="1200557"/>
      </dsp:txXfrm>
    </dsp:sp>
    <dsp:sp modelId="{4873F644-A37B-4263-BDD3-7D4AECF93436}">
      <dsp:nvSpPr>
        <dsp:cNvPr id="0" name=""/>
        <dsp:cNvSpPr/>
      </dsp:nvSpPr>
      <dsp:spPr>
        <a:xfrm rot="20381868">
          <a:off x="5629299" y="2000200"/>
          <a:ext cx="299898" cy="490860"/>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632094" y="2113980"/>
        <a:ext cx="209929" cy="294516"/>
      </dsp:txXfrm>
    </dsp:sp>
    <dsp:sp modelId="{8FE55D76-69B8-469D-BE4A-A0F9F69D5110}">
      <dsp:nvSpPr>
        <dsp:cNvPr id="0" name=""/>
        <dsp:cNvSpPr/>
      </dsp:nvSpPr>
      <dsp:spPr>
        <a:xfrm>
          <a:off x="5993568" y="990602"/>
          <a:ext cx="1766837" cy="1697828"/>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spc="-10" baseline="0" dirty="0" smtClean="0"/>
            <a:t>Financial Literacy</a:t>
          </a:r>
          <a:endParaRPr lang="en-US" sz="1600" b="1" kern="1200" spc="-10" baseline="0" dirty="0"/>
        </a:p>
      </dsp:txBody>
      <dsp:txXfrm>
        <a:off x="6252315" y="1239243"/>
        <a:ext cx="1249343" cy="1200546"/>
      </dsp:txXfrm>
    </dsp:sp>
    <dsp:sp modelId="{8999D690-D432-4F1A-B2AE-D98A61E6F24A}">
      <dsp:nvSpPr>
        <dsp:cNvPr id="0" name=""/>
        <dsp:cNvSpPr/>
      </dsp:nvSpPr>
      <dsp:spPr>
        <a:xfrm rot="2724600">
          <a:off x="5157488" y="3362719"/>
          <a:ext cx="241355" cy="490860"/>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168275" y="3435109"/>
        <a:ext cx="168949" cy="294516"/>
      </dsp:txXfrm>
    </dsp:sp>
    <dsp:sp modelId="{0B5562C5-56E9-4F94-AD9A-09B6AA6E206F}">
      <dsp:nvSpPr>
        <dsp:cNvPr id="0" name=""/>
        <dsp:cNvSpPr/>
      </dsp:nvSpPr>
      <dsp:spPr>
        <a:xfrm>
          <a:off x="5189855" y="3530803"/>
          <a:ext cx="1697843" cy="1697843"/>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Civic Literacy</a:t>
          </a:r>
          <a:endParaRPr lang="en-US" sz="1100" b="1" kern="1200" dirty="0"/>
        </a:p>
      </dsp:txBody>
      <dsp:txXfrm>
        <a:off x="5438498" y="3779446"/>
        <a:ext cx="1200557" cy="1200557"/>
      </dsp:txXfrm>
    </dsp:sp>
    <dsp:sp modelId="{FB0FDE60-5A66-47CD-855C-10B0ABFAFF6D}">
      <dsp:nvSpPr>
        <dsp:cNvPr id="0" name=""/>
        <dsp:cNvSpPr/>
      </dsp:nvSpPr>
      <dsp:spPr>
        <a:xfrm rot="8052375">
          <a:off x="3471940" y="3362300"/>
          <a:ext cx="234668" cy="490860"/>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531683" y="3435239"/>
        <a:ext cx="164268" cy="294516"/>
      </dsp:txXfrm>
    </dsp:sp>
    <dsp:sp modelId="{492A8904-4F29-41B2-8DF6-9E5DB43B598E}">
      <dsp:nvSpPr>
        <dsp:cNvPr id="0" name=""/>
        <dsp:cNvSpPr/>
      </dsp:nvSpPr>
      <dsp:spPr>
        <a:xfrm>
          <a:off x="1989457" y="3530803"/>
          <a:ext cx="1697843" cy="1697843"/>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Health Literacy</a:t>
          </a:r>
          <a:endParaRPr lang="en-US" sz="1600" b="1" kern="1200" dirty="0"/>
        </a:p>
      </dsp:txBody>
      <dsp:txXfrm>
        <a:off x="2238100" y="3779446"/>
        <a:ext cx="1200557" cy="1200557"/>
      </dsp:txXfrm>
    </dsp:sp>
    <dsp:sp modelId="{470BEB95-5498-4076-A7AD-52EA2D6058A0}">
      <dsp:nvSpPr>
        <dsp:cNvPr id="0" name=""/>
        <dsp:cNvSpPr/>
      </dsp:nvSpPr>
      <dsp:spPr>
        <a:xfrm rot="11856974">
          <a:off x="2817118" y="2044531"/>
          <a:ext cx="351691" cy="490860"/>
        </a:xfrm>
        <a:prstGeom prst="rightArrow">
          <a:avLst>
            <a:gd name="adj1" fmla="val 60000"/>
            <a:gd name="adj2" fmla="val 50000"/>
          </a:avLst>
        </a:prstGeom>
        <a:gradFill rotWithShape="0">
          <a:gsLst>
            <a:gs pos="0">
              <a:schemeClr val="dk2">
                <a:tint val="60000"/>
                <a:hueOff val="0"/>
                <a:satOff val="0"/>
                <a:lumOff val="0"/>
                <a:alphaOff val="0"/>
                <a:tint val="1000"/>
                <a:satMod val="255000"/>
              </a:schemeClr>
            </a:gs>
            <a:gs pos="55000">
              <a:schemeClr val="dk2">
                <a:tint val="60000"/>
                <a:hueOff val="0"/>
                <a:satOff val="0"/>
                <a:lumOff val="0"/>
                <a:alphaOff val="0"/>
                <a:tint val="12000"/>
                <a:satMod val="255000"/>
              </a:schemeClr>
            </a:gs>
            <a:gs pos="100000">
              <a:schemeClr val="dk2">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920151" y="2158668"/>
        <a:ext cx="246184" cy="294516"/>
      </dsp:txXfrm>
    </dsp:sp>
    <dsp:sp modelId="{A0AE6ABD-EFF8-41C2-907C-790C07DF522C}">
      <dsp:nvSpPr>
        <dsp:cNvPr id="0" name=""/>
        <dsp:cNvSpPr/>
      </dsp:nvSpPr>
      <dsp:spPr>
        <a:xfrm>
          <a:off x="914407" y="1066798"/>
          <a:ext cx="1799869" cy="1697828"/>
        </a:xfrm>
        <a:prstGeom prst="ellipse">
          <a:avLst/>
        </a:prstGeom>
        <a:gradFill rotWithShape="0">
          <a:gsLst>
            <a:gs pos="0">
              <a:schemeClr val="dk2">
                <a:hueOff val="0"/>
                <a:satOff val="0"/>
                <a:lumOff val="0"/>
                <a:alphaOff val="0"/>
                <a:tint val="1000"/>
                <a:satMod val="255000"/>
              </a:schemeClr>
            </a:gs>
            <a:gs pos="55000">
              <a:schemeClr val="dk2">
                <a:hueOff val="0"/>
                <a:satOff val="0"/>
                <a:lumOff val="0"/>
                <a:alphaOff val="0"/>
                <a:tint val="12000"/>
                <a:satMod val="255000"/>
              </a:schemeClr>
            </a:gs>
            <a:gs pos="100000">
              <a:schemeClr val="dk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Environ-</a:t>
          </a:r>
        </a:p>
        <a:p>
          <a:pPr lvl="0" algn="ctr" defTabSz="711200">
            <a:lnSpc>
              <a:spcPct val="90000"/>
            </a:lnSpc>
            <a:spcBef>
              <a:spcPct val="0"/>
            </a:spcBef>
            <a:spcAft>
              <a:spcPct val="35000"/>
            </a:spcAft>
          </a:pPr>
          <a:r>
            <a:rPr lang="en-US" sz="1600" b="1" kern="1200" dirty="0" smtClean="0"/>
            <a:t>mental</a:t>
          </a:r>
        </a:p>
        <a:p>
          <a:pPr lvl="0" algn="ctr" defTabSz="711200">
            <a:lnSpc>
              <a:spcPct val="90000"/>
            </a:lnSpc>
            <a:spcBef>
              <a:spcPct val="0"/>
            </a:spcBef>
            <a:spcAft>
              <a:spcPct val="35000"/>
            </a:spcAft>
          </a:pPr>
          <a:r>
            <a:rPr lang="en-US" sz="1600" b="1" kern="1200" dirty="0" smtClean="0"/>
            <a:t>Literacy</a:t>
          </a:r>
          <a:endParaRPr lang="en-US" sz="1600" b="1" kern="1200" dirty="0"/>
        </a:p>
      </dsp:txBody>
      <dsp:txXfrm>
        <a:off x="1177992" y="1315439"/>
        <a:ext cx="1272699" cy="1200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72A5B-2917-489A-9148-DE86DF0946F7}">
      <dsp:nvSpPr>
        <dsp:cNvPr id="0" name=""/>
        <dsp:cNvSpPr/>
      </dsp:nvSpPr>
      <dsp:spPr>
        <a:xfrm>
          <a:off x="2219244" y="1555"/>
          <a:ext cx="2559221" cy="1279610"/>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 lastClr="FFFFFF"/>
              </a:solidFill>
              <a:latin typeface="Calibri"/>
              <a:ea typeface="+mn-ea"/>
              <a:cs typeface="+mn-cs"/>
            </a:rPr>
            <a:t>Personal/Social Development</a:t>
          </a:r>
          <a:endParaRPr lang="en-US" sz="2800" kern="1200" dirty="0">
            <a:solidFill>
              <a:sysClr val="window" lastClr="FFFFFF"/>
            </a:solidFill>
            <a:latin typeface="Calibri"/>
            <a:ea typeface="+mn-ea"/>
            <a:cs typeface="+mn-cs"/>
          </a:endParaRPr>
        </a:p>
      </dsp:txBody>
      <dsp:txXfrm>
        <a:off x="2256722" y="39033"/>
        <a:ext cx="2484265" cy="1204654"/>
      </dsp:txXfrm>
    </dsp:sp>
    <dsp:sp modelId="{DCCE93FD-5207-487D-8D96-6F1FDC5284C2}">
      <dsp:nvSpPr>
        <dsp:cNvPr id="0" name=""/>
        <dsp:cNvSpPr/>
      </dsp:nvSpPr>
      <dsp:spPr>
        <a:xfrm rot="3600000">
          <a:off x="3888467" y="2247852"/>
          <a:ext cx="1334367" cy="447863"/>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solidFill>
              <a:sysClr val="window" lastClr="FFFFFF"/>
            </a:solidFill>
            <a:latin typeface="Calibri"/>
            <a:ea typeface="+mn-ea"/>
            <a:cs typeface="+mn-cs"/>
          </a:endParaRPr>
        </a:p>
      </dsp:txBody>
      <dsp:txXfrm>
        <a:off x="4022826" y="2337425"/>
        <a:ext cx="1065649" cy="268717"/>
      </dsp:txXfrm>
    </dsp:sp>
    <dsp:sp modelId="{AF61B44F-AB22-47C7-9445-7C5BD410286E}">
      <dsp:nvSpPr>
        <dsp:cNvPr id="0" name=""/>
        <dsp:cNvSpPr/>
      </dsp:nvSpPr>
      <dsp:spPr>
        <a:xfrm>
          <a:off x="4332835" y="3662401"/>
          <a:ext cx="2559221" cy="1279610"/>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 lastClr="FFFFFF"/>
              </a:solidFill>
              <a:latin typeface="Calibri"/>
              <a:ea typeface="+mn-ea"/>
              <a:cs typeface="+mn-cs"/>
            </a:rPr>
            <a:t>Educational Achievement</a:t>
          </a:r>
          <a:endParaRPr lang="en-US" sz="2800" kern="1200" dirty="0">
            <a:solidFill>
              <a:sysClr val="window" lastClr="FFFFFF"/>
            </a:solidFill>
            <a:latin typeface="Calibri"/>
            <a:ea typeface="+mn-ea"/>
            <a:cs typeface="+mn-cs"/>
          </a:endParaRPr>
        </a:p>
      </dsp:txBody>
      <dsp:txXfrm>
        <a:off x="4370313" y="3699879"/>
        <a:ext cx="2484265" cy="1204654"/>
      </dsp:txXfrm>
    </dsp:sp>
    <dsp:sp modelId="{21371739-ADD7-4FE6-B6D6-7B290F72A25D}">
      <dsp:nvSpPr>
        <dsp:cNvPr id="0" name=""/>
        <dsp:cNvSpPr/>
      </dsp:nvSpPr>
      <dsp:spPr>
        <a:xfrm rot="10800000">
          <a:off x="2831671" y="4078274"/>
          <a:ext cx="1334367" cy="447863"/>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solidFill>
              <a:sysClr val="window" lastClr="FFFFFF"/>
            </a:solidFill>
            <a:latin typeface="Calibri"/>
            <a:ea typeface="+mn-ea"/>
            <a:cs typeface="+mn-cs"/>
          </a:endParaRPr>
        </a:p>
      </dsp:txBody>
      <dsp:txXfrm rot="10800000">
        <a:off x="2966030" y="4167847"/>
        <a:ext cx="1065649" cy="268717"/>
      </dsp:txXfrm>
    </dsp:sp>
    <dsp:sp modelId="{804F5104-40CF-454F-B27A-0864A4532EBE}">
      <dsp:nvSpPr>
        <dsp:cNvPr id="0" name=""/>
        <dsp:cNvSpPr/>
      </dsp:nvSpPr>
      <dsp:spPr>
        <a:xfrm>
          <a:off x="105654" y="3662401"/>
          <a:ext cx="2559221" cy="1279610"/>
        </a:xfrm>
        <a:prstGeom prst="roundRect">
          <a:avLst>
            <a:gd name="adj" fmla="val 10000"/>
          </a:avLst>
        </a:prstGeom>
        <a:gradFill rotWithShape="0">
          <a:gsLst>
            <a:gs pos="0">
              <a:srgbClr val="0D335E">
                <a:hueOff val="0"/>
                <a:satOff val="0"/>
                <a:lumOff val="0"/>
                <a:alphaOff val="0"/>
                <a:tint val="100000"/>
                <a:shade val="100000"/>
                <a:satMod val="130000"/>
              </a:srgbClr>
            </a:gs>
            <a:gs pos="100000">
              <a:srgbClr val="0D335E">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 lastClr="FFFFFF"/>
              </a:solidFill>
              <a:latin typeface="Calibri"/>
              <a:ea typeface="+mn-ea"/>
              <a:cs typeface="+mn-cs"/>
            </a:rPr>
            <a:t>Career and Life Skills</a:t>
          </a:r>
          <a:endParaRPr lang="en-US" sz="2800" kern="1200" dirty="0">
            <a:solidFill>
              <a:sysClr val="window" lastClr="FFFFFF"/>
            </a:solidFill>
            <a:latin typeface="Calibri"/>
            <a:ea typeface="+mn-ea"/>
            <a:cs typeface="+mn-cs"/>
          </a:endParaRPr>
        </a:p>
      </dsp:txBody>
      <dsp:txXfrm>
        <a:off x="143132" y="3699879"/>
        <a:ext cx="2484265" cy="1204654"/>
      </dsp:txXfrm>
    </dsp:sp>
    <dsp:sp modelId="{C71B70A7-998B-47D9-BAFB-9AFD37766FCB}">
      <dsp:nvSpPr>
        <dsp:cNvPr id="0" name=""/>
        <dsp:cNvSpPr/>
      </dsp:nvSpPr>
      <dsp:spPr>
        <a:xfrm rot="18000000">
          <a:off x="1863585" y="2277424"/>
          <a:ext cx="1334367" cy="447863"/>
        </a:xfrm>
        <a:prstGeom prst="leftRightArrow">
          <a:avLst>
            <a:gd name="adj1" fmla="val 60000"/>
            <a:gd name="adj2" fmla="val 50000"/>
          </a:avLst>
        </a:prstGeom>
        <a:gradFill rotWithShape="0">
          <a:gsLst>
            <a:gs pos="0">
              <a:srgbClr val="0D335E">
                <a:tint val="60000"/>
                <a:hueOff val="0"/>
                <a:satOff val="0"/>
                <a:lumOff val="0"/>
                <a:alphaOff val="0"/>
                <a:tint val="100000"/>
                <a:shade val="100000"/>
                <a:satMod val="130000"/>
              </a:srgbClr>
            </a:gs>
            <a:gs pos="100000">
              <a:srgbClr val="0D335E">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solidFill>
              <a:sysClr val="window" lastClr="FFFFFF"/>
            </a:solidFill>
            <a:latin typeface="Calibri"/>
            <a:ea typeface="+mn-ea"/>
            <a:cs typeface="+mn-cs"/>
          </a:endParaRPr>
        </a:p>
      </dsp:txBody>
      <dsp:txXfrm>
        <a:off x="1997944" y="2366997"/>
        <a:ext cx="1065649" cy="268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65995-AA25-4E80-A1C4-80DF695C5B28}">
      <dsp:nvSpPr>
        <dsp:cNvPr id="0" name=""/>
        <dsp:cNvSpPr/>
      </dsp:nvSpPr>
      <dsp:spPr>
        <a:xfrm>
          <a:off x="3380731" y="0"/>
          <a:ext cx="1685099" cy="1088516"/>
        </a:xfrm>
        <a:prstGeom prst="trapezoid">
          <a:avLst>
            <a:gd name="adj" fmla="val 77403"/>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Employment</a:t>
          </a:r>
        </a:p>
      </dsp:txBody>
      <dsp:txXfrm>
        <a:off x="3380731" y="0"/>
        <a:ext cx="1685099" cy="1088516"/>
      </dsp:txXfrm>
    </dsp:sp>
    <dsp:sp modelId="{811E97CC-D210-475B-B28D-C5381CED6EAD}">
      <dsp:nvSpPr>
        <dsp:cNvPr id="0" name=""/>
        <dsp:cNvSpPr/>
      </dsp:nvSpPr>
      <dsp:spPr>
        <a:xfrm>
          <a:off x="2501648" y="1118821"/>
          <a:ext cx="3380141" cy="1088516"/>
        </a:xfrm>
        <a:prstGeom prst="trapezoid">
          <a:avLst>
            <a:gd name="adj" fmla="val 77403"/>
          </a:avLst>
        </a:prstGeom>
        <a:solidFill>
          <a:schemeClr val="accent5">
            <a:lumMod val="40000"/>
            <a:lumOff val="60000"/>
          </a:schemeClr>
        </a:solidFill>
        <a:ln w="1905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Industry Specific</a:t>
          </a:r>
        </a:p>
        <a:p>
          <a:pPr lvl="0" algn="ctr" defTabSz="889000">
            <a:lnSpc>
              <a:spcPct val="90000"/>
            </a:lnSpc>
            <a:spcBef>
              <a:spcPct val="0"/>
            </a:spcBef>
            <a:spcAft>
              <a:spcPts val="600"/>
            </a:spcAft>
          </a:pPr>
          <a:r>
            <a:rPr lang="en-US" sz="1600" b="1" kern="1200" dirty="0"/>
            <a:t>licensure and certifications</a:t>
          </a:r>
        </a:p>
      </dsp:txBody>
      <dsp:txXfrm>
        <a:off x="3093173" y="1118821"/>
        <a:ext cx="2197091" cy="1088516"/>
      </dsp:txXfrm>
    </dsp:sp>
    <dsp:sp modelId="{00A2A1FF-4D60-4358-8AAC-3576946B0EB7}">
      <dsp:nvSpPr>
        <dsp:cNvPr id="0" name=""/>
        <dsp:cNvSpPr/>
      </dsp:nvSpPr>
      <dsp:spPr>
        <a:xfrm>
          <a:off x="1653503" y="2177033"/>
          <a:ext cx="5055298" cy="1088516"/>
        </a:xfrm>
        <a:prstGeom prst="trapezoid">
          <a:avLst>
            <a:gd name="adj" fmla="val 77403"/>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600"/>
            </a:spcAft>
          </a:pPr>
          <a:r>
            <a:rPr lang="en-US" sz="2400" b="1" kern="1200" dirty="0" smtClean="0"/>
            <a:t>Pathway</a:t>
          </a:r>
          <a:endParaRPr lang="en-US" sz="2400" b="1" kern="1200" dirty="0"/>
        </a:p>
        <a:p>
          <a:pPr lvl="0" algn="ctr" defTabSz="1066800">
            <a:lnSpc>
              <a:spcPct val="90000"/>
            </a:lnSpc>
            <a:spcBef>
              <a:spcPct val="0"/>
            </a:spcBef>
            <a:spcAft>
              <a:spcPct val="35000"/>
            </a:spcAft>
          </a:pPr>
          <a:r>
            <a:rPr lang="en-US" sz="1600" b="1" kern="1200" dirty="0"/>
            <a:t>Knowledge and Skills necessary for success in a </a:t>
          </a:r>
          <a:r>
            <a:rPr lang="en-US" sz="1800" b="1" kern="1200" dirty="0"/>
            <a:t>CTE pathway</a:t>
          </a:r>
        </a:p>
      </dsp:txBody>
      <dsp:txXfrm>
        <a:off x="2538181" y="2177033"/>
        <a:ext cx="3285944" cy="1088516"/>
      </dsp:txXfrm>
    </dsp:sp>
    <dsp:sp modelId="{0251AE70-5DAD-4909-AD9C-A8D6C4454A19}">
      <dsp:nvSpPr>
        <dsp:cNvPr id="0" name=""/>
        <dsp:cNvSpPr/>
      </dsp:nvSpPr>
      <dsp:spPr>
        <a:xfrm>
          <a:off x="815723" y="3261098"/>
          <a:ext cx="6740398" cy="1088516"/>
        </a:xfrm>
        <a:prstGeom prst="trapezoid">
          <a:avLst>
            <a:gd name="adj" fmla="val 77403"/>
          </a:avLst>
        </a:prstGeom>
        <a:solidFill>
          <a:srgbClr val="CCFF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600"/>
            </a:spcAft>
          </a:pPr>
          <a:r>
            <a:rPr lang="en-US" sz="2400" b="1" kern="1200" dirty="0"/>
            <a:t>Industry Sector Anchor</a:t>
          </a:r>
        </a:p>
        <a:p>
          <a:pPr lvl="0" algn="ctr" defTabSz="1066800">
            <a:lnSpc>
              <a:spcPct val="90000"/>
            </a:lnSpc>
            <a:spcBef>
              <a:spcPct val="0"/>
            </a:spcBef>
            <a:spcAft>
              <a:spcPct val="35000"/>
            </a:spcAft>
          </a:pPr>
          <a:r>
            <a:rPr lang="en-US" sz="1600" b="1" kern="1200" dirty="0"/>
            <a:t>Knowledge and Skills common to a particular Industry Sector</a:t>
          </a:r>
        </a:p>
      </dsp:txBody>
      <dsp:txXfrm>
        <a:off x="1995292" y="3261098"/>
        <a:ext cx="4381258" cy="1088516"/>
      </dsp:txXfrm>
    </dsp:sp>
    <dsp:sp modelId="{C6750CD6-C5AA-466C-8799-B1B993296B4B}">
      <dsp:nvSpPr>
        <dsp:cNvPr id="0" name=""/>
        <dsp:cNvSpPr/>
      </dsp:nvSpPr>
      <dsp:spPr>
        <a:xfrm>
          <a:off x="0" y="4354067"/>
          <a:ext cx="8425498" cy="1088516"/>
        </a:xfrm>
        <a:prstGeom prst="trapezoid">
          <a:avLst>
            <a:gd name="adj" fmla="val 77403"/>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Standards </a:t>
          </a:r>
          <a:r>
            <a:rPr lang="en-US" sz="2400" b="1" kern="1200" dirty="0"/>
            <a:t>for Career Ready Practice</a:t>
          </a:r>
        </a:p>
        <a:p>
          <a:pPr lvl="0" algn="ctr" defTabSz="1066800">
            <a:lnSpc>
              <a:spcPct val="90000"/>
            </a:lnSpc>
            <a:spcBef>
              <a:spcPct val="0"/>
            </a:spcBef>
            <a:spcAft>
              <a:spcPct val="35000"/>
            </a:spcAft>
          </a:pPr>
          <a:r>
            <a:rPr lang="en-US" sz="1600" b="1" kern="1200" dirty="0"/>
            <a:t>What ALL students need to know and understand</a:t>
          </a:r>
          <a:r>
            <a:rPr lang="en-US" sz="1800" b="1" kern="1200" dirty="0"/>
            <a:t>.</a:t>
          </a:r>
        </a:p>
      </dsp:txBody>
      <dsp:txXfrm>
        <a:off x="1474462" y="4354067"/>
        <a:ext cx="5476573" cy="1088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159436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426104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4891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11</a:t>
            </a:fld>
            <a:endParaRPr lang="en-US"/>
          </a:p>
        </p:txBody>
      </p:sp>
    </p:spTree>
    <p:extLst>
      <p:ext uri="{BB962C8B-B14F-4D97-AF65-F5344CB8AC3E}">
        <p14:creationId xmlns:p14="http://schemas.microsoft.com/office/powerpoint/2010/main" val="223560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14</a:t>
            </a:fld>
            <a:endParaRPr lang="en-US"/>
          </a:p>
        </p:txBody>
      </p:sp>
    </p:spTree>
    <p:extLst>
      <p:ext uri="{BB962C8B-B14F-4D97-AF65-F5344CB8AC3E}">
        <p14:creationId xmlns:p14="http://schemas.microsoft.com/office/powerpoint/2010/main" val="364265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15</a:t>
            </a:fld>
            <a:endParaRPr lang="en-US"/>
          </a:p>
        </p:txBody>
      </p:sp>
    </p:spTree>
    <p:extLst>
      <p:ext uri="{BB962C8B-B14F-4D97-AF65-F5344CB8AC3E}">
        <p14:creationId xmlns:p14="http://schemas.microsoft.com/office/powerpoint/2010/main" val="241052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project</a:t>
            </a:r>
            <a:r>
              <a:rPr lang="en-US" baseline="0" dirty="0" smtClean="0"/>
              <a:t> about?</a:t>
            </a:r>
          </a:p>
          <a:p>
            <a:r>
              <a:rPr lang="en-US" dirty="0" smtClean="0"/>
              <a:t>Define</a:t>
            </a:r>
            <a:r>
              <a:rPr lang="en-US" baseline="0" dirty="0" smtClean="0"/>
              <a:t> the goal of this project</a:t>
            </a:r>
          </a:p>
          <a:p>
            <a:pPr lvl="1"/>
            <a:r>
              <a:rPr lang="en-US" dirty="0" smtClean="0"/>
              <a:t>Is it similar to projects in the past or is it a new effort?</a:t>
            </a:r>
          </a:p>
          <a:p>
            <a:r>
              <a:rPr lang="en-US" baseline="0" dirty="0" smtClean="0"/>
              <a:t>Define the scope of this project</a:t>
            </a:r>
          </a:p>
          <a:p>
            <a:pPr lvl="1"/>
            <a:r>
              <a:rPr lang="en-US" baseline="0" dirty="0" smtClean="0"/>
              <a:t>Is it an independent project or is it related to other projects?</a:t>
            </a:r>
          </a:p>
          <a:p>
            <a:pPr lvl="0"/>
            <a:endParaRPr lang="en-US" baseline="0" dirty="0" smtClean="0"/>
          </a:p>
          <a:p>
            <a:pPr lvl="0"/>
            <a:r>
              <a:rPr lang="en-US" baseline="0" dirty="0" smtClean="0"/>
              <a:t>* Note that this slide is not necessary for weekly status meetings</a:t>
            </a:r>
            <a:endParaRPr lang="en-US" dirty="0" smtClean="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16</a:t>
            </a:fld>
            <a:endParaRPr lang="en-US"/>
          </a:p>
        </p:txBody>
      </p:sp>
    </p:spTree>
    <p:extLst>
      <p:ext uri="{BB962C8B-B14F-4D97-AF65-F5344CB8AC3E}">
        <p14:creationId xmlns:p14="http://schemas.microsoft.com/office/powerpoint/2010/main" val="260392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7446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 if there is more than one issue.</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18</a:t>
            </a:fld>
            <a:endParaRPr lang="en-US"/>
          </a:p>
        </p:txBody>
      </p:sp>
    </p:spTree>
    <p:extLst>
      <p:ext uri="{BB962C8B-B14F-4D97-AF65-F5344CB8AC3E}">
        <p14:creationId xmlns:p14="http://schemas.microsoft.com/office/powerpoint/2010/main" val="213111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 info on CCTC</a:t>
            </a:r>
          </a:p>
          <a:p>
            <a:r>
              <a:rPr lang="en-US" b="1" dirty="0" smtClean="0"/>
              <a:t>This pyramid reflects the structure of the MCS and where students can</a:t>
            </a:r>
            <a:r>
              <a:rPr lang="en-US" b="1" baseline="0" dirty="0" smtClean="0"/>
              <a:t> go beyond this document.</a:t>
            </a:r>
          </a:p>
          <a:p>
            <a:endParaRPr lang="en-US" baseline="0" dirty="0" smtClean="0"/>
          </a:p>
          <a:p>
            <a:r>
              <a:rPr lang="en-US" baseline="0" dirty="0" smtClean="0"/>
              <a:t>The first three level are the structure of the MCS. The top two reflect the additional expectations employers will have for people following through in their pathway.</a:t>
            </a:r>
          </a:p>
          <a:p>
            <a:endParaRPr lang="en-US" baseline="0" dirty="0" smtClean="0"/>
          </a:p>
          <a:p>
            <a:pPr marL="226108" indent="-226108">
              <a:buFont typeface="+mj-lt"/>
              <a:buAutoNum type="arabicPeriod"/>
            </a:pPr>
            <a:r>
              <a:rPr lang="en-US" b="1" dirty="0" smtClean="0"/>
              <a:t>The standards for career ready practice </a:t>
            </a:r>
            <a:r>
              <a:rPr lang="en-US" dirty="0" smtClean="0"/>
              <a:t>are what </a:t>
            </a:r>
            <a:r>
              <a:rPr lang="en-US" b="1" i="1" dirty="0" smtClean="0"/>
              <a:t>all</a:t>
            </a:r>
            <a:r>
              <a:rPr lang="en-US" dirty="0" smtClean="0"/>
              <a:t> high</a:t>
            </a:r>
            <a:r>
              <a:rPr lang="en-US" baseline="0" dirty="0" smtClean="0"/>
              <a:t> school students need to be employable and college ready.</a:t>
            </a:r>
          </a:p>
          <a:p>
            <a:endParaRPr lang="en-US" baseline="0" dirty="0" smtClean="0"/>
          </a:p>
        </p:txBody>
      </p:sp>
      <p:sp>
        <p:nvSpPr>
          <p:cNvPr id="4" name="Slide Number Placeholder 3"/>
          <p:cNvSpPr>
            <a:spLocks noGrp="1"/>
          </p:cNvSpPr>
          <p:nvPr>
            <p:ph type="sldNum" sz="quarter" idx="10"/>
          </p:nvPr>
        </p:nvSpPr>
        <p:spPr/>
        <p:txBody>
          <a:bodyPr/>
          <a:lstStyle/>
          <a:p>
            <a:fld id="{EBA0519B-7105-4EDC-940A-9297343DADA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0472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for Career Ready Practice are adapted from the National Common Career Technical Core; over 42 states were involved in the development of these practices. The twelve Standards for Career Ready Practice reflect the expectations from business and industry, labor, community, and education representatives from over 40 participating states and align with the CTE anchor standards. </a:t>
            </a:r>
          </a:p>
          <a:p>
            <a:endParaRPr lang="en-US" dirty="0" smtClean="0"/>
          </a:p>
          <a:p>
            <a:r>
              <a:rPr lang="en-US" baseline="0" dirty="0" smtClean="0"/>
              <a:t>These new Standards for Career Ready Practice were adopted for California and based on the “Career Ready Practices” adopted by the Common Career Technical (CCTC). The CCTC practices are posted at: http://www.careertech.org/</a:t>
            </a:r>
          </a:p>
          <a:p>
            <a:endParaRPr lang="en-US" baseline="0" dirty="0" smtClean="0"/>
          </a:p>
          <a:p>
            <a:r>
              <a:rPr lang="en-US" baseline="0" dirty="0" smtClean="0"/>
              <a:t>These were derived from the Secretary’s Commission on Achieving Necessary Skills (SCANS) Report first published in the 1990’s.</a:t>
            </a:r>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20</a:t>
            </a:fld>
            <a:endParaRPr lang="en-US"/>
          </a:p>
        </p:txBody>
      </p:sp>
    </p:spTree>
    <p:extLst>
      <p:ext uri="{BB962C8B-B14F-4D97-AF65-F5344CB8AC3E}">
        <p14:creationId xmlns:p14="http://schemas.microsoft.com/office/powerpoint/2010/main" val="324000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endParaRPr lang="en-US" dirty="0"/>
          </a:p>
          <a:p>
            <a:pPr defTabSz="904433">
              <a:defRPr/>
            </a:pPr>
            <a:r>
              <a:rPr lang="en-US" dirty="0"/>
              <a:t>The Standards for Career Ready Practice can be integrated with a course or incorporated into several courses over multiple school years (grades seven through twelve). The practices are expectations for all students, whether they are enrolled in a CTE program or following a more generalized course sequence. It is expected that all students who exit high school will be proficient in these practices.</a:t>
            </a:r>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21</a:t>
            </a:fld>
            <a:endParaRPr lang="en-US"/>
          </a:p>
        </p:txBody>
      </p:sp>
    </p:spTree>
    <p:extLst>
      <p:ext uri="{BB962C8B-B14F-4D97-AF65-F5344CB8AC3E}">
        <p14:creationId xmlns:p14="http://schemas.microsoft.com/office/powerpoint/2010/main" val="169529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47695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Standards for Career Ready</a:t>
            </a:r>
            <a:r>
              <a:rPr lang="en-US" baseline="0" dirty="0" smtClean="0"/>
              <a:t> Practice: reference pages 11 &amp; 12 of the CTE Model Curriculum Standards Executive Summary.</a:t>
            </a:r>
          </a:p>
          <a:p>
            <a:endParaRPr lang="en-US" dirty="0" smtClean="0"/>
          </a:p>
          <a:p>
            <a:r>
              <a:rPr lang="en-US" dirty="0" smtClean="0"/>
              <a:t>Cue audience to pull out/ or pass out Handout module 1-#4:</a:t>
            </a:r>
            <a:r>
              <a:rPr lang="en-US" baseline="0" dirty="0" smtClean="0"/>
              <a:t> Standards for Career Ready Practice </a:t>
            </a:r>
          </a:p>
          <a:p>
            <a:endParaRPr lang="en-US" baseline="0" dirty="0" smtClean="0"/>
          </a:p>
          <a:p>
            <a:r>
              <a:rPr lang="en-US" baseline="0" dirty="0" smtClean="0"/>
              <a:t>These are for ALL students, not just CTE students!</a:t>
            </a:r>
          </a:p>
          <a:p>
            <a:endParaRPr lang="en-US" baseline="0" dirty="0" smtClean="0"/>
          </a:p>
          <a:p>
            <a:r>
              <a:rPr lang="en-US" dirty="0"/>
              <a:t>This is the foundation that all students need to be ready for careers AND college. We will take a closer look at these in Module 2.</a:t>
            </a:r>
          </a:p>
        </p:txBody>
      </p:sp>
      <p:sp>
        <p:nvSpPr>
          <p:cNvPr id="4" name="Slide Number Placeholder 3"/>
          <p:cNvSpPr>
            <a:spLocks noGrp="1"/>
          </p:cNvSpPr>
          <p:nvPr>
            <p:ph type="sldNum" sz="quarter" idx="10"/>
          </p:nvPr>
        </p:nvSpPr>
        <p:spPr/>
        <p:txBody>
          <a:bodyPr/>
          <a:lstStyle/>
          <a:p>
            <a:fld id="{EBA0519B-7105-4EDC-940A-9297343DADA4}" type="slidenum">
              <a:rPr lang="en-US" smtClean="0"/>
              <a:pPr/>
              <a:t>22</a:t>
            </a:fld>
            <a:endParaRPr lang="en-US"/>
          </a:p>
        </p:txBody>
      </p:sp>
    </p:spTree>
    <p:extLst>
      <p:ext uri="{BB962C8B-B14F-4D97-AF65-F5344CB8AC3E}">
        <p14:creationId xmlns:p14="http://schemas.microsoft.com/office/powerpoint/2010/main" val="75083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adapted from the National Common Career Technical Core and funded by the National Association of State Directors of CTE Consortium; over 42 states were involved in the development of these practices.  This was a national effort to make certain ALL students get this information.  These are the updated version of the 21st SCANS skills.  Discuss these standards in depth.</a:t>
            </a:r>
          </a:p>
        </p:txBody>
      </p:sp>
      <p:sp>
        <p:nvSpPr>
          <p:cNvPr id="4" name="Slide Number Placeholder 3"/>
          <p:cNvSpPr>
            <a:spLocks noGrp="1"/>
          </p:cNvSpPr>
          <p:nvPr>
            <p:ph type="sldNum" sz="quarter" idx="10"/>
          </p:nvPr>
        </p:nvSpPr>
        <p:spPr/>
        <p:txBody>
          <a:bodyPr/>
          <a:lstStyle/>
          <a:p>
            <a:fld id="{EBA0519B-7105-4EDC-940A-9297343DADA4}" type="slidenum">
              <a:rPr lang="en-US" smtClean="0"/>
              <a:pPr/>
              <a:t>23</a:t>
            </a:fld>
            <a:endParaRPr lang="en-US"/>
          </a:p>
        </p:txBody>
      </p:sp>
    </p:spTree>
    <p:extLst>
      <p:ext uri="{BB962C8B-B14F-4D97-AF65-F5344CB8AC3E}">
        <p14:creationId xmlns:p14="http://schemas.microsoft.com/office/powerpoint/2010/main" val="355270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a:defRPr sz="1300">
                <a:solidFill>
                  <a:srgbClr val="000054"/>
                </a:solidFill>
                <a:latin typeface="Arial" pitchFamily="34" charset="0"/>
                <a:ea typeface="MS PGothic" pitchFamily="34" charset="-128"/>
              </a:defRPr>
            </a:lvl1pPr>
            <a:lvl2pPr marL="734852" indent="-282635" defTabSz="921706">
              <a:defRPr sz="1300">
                <a:solidFill>
                  <a:srgbClr val="000054"/>
                </a:solidFill>
                <a:latin typeface="Arial" pitchFamily="34" charset="0"/>
                <a:ea typeface="MS PGothic" pitchFamily="34" charset="-128"/>
              </a:defRPr>
            </a:lvl2pPr>
            <a:lvl3pPr marL="1130541" indent="-226108" defTabSz="921706">
              <a:defRPr sz="1300">
                <a:solidFill>
                  <a:srgbClr val="000054"/>
                </a:solidFill>
                <a:latin typeface="Arial" pitchFamily="34" charset="0"/>
                <a:ea typeface="MS PGothic" pitchFamily="34" charset="-128"/>
              </a:defRPr>
            </a:lvl3pPr>
            <a:lvl4pPr marL="1582758" indent="-226108" defTabSz="921706">
              <a:defRPr sz="1300">
                <a:solidFill>
                  <a:srgbClr val="000054"/>
                </a:solidFill>
                <a:latin typeface="Arial" pitchFamily="34" charset="0"/>
                <a:ea typeface="MS PGothic" pitchFamily="34" charset="-128"/>
              </a:defRPr>
            </a:lvl4pPr>
            <a:lvl5pPr marL="2034974" indent="-226108" defTabSz="921706">
              <a:defRPr sz="1300">
                <a:solidFill>
                  <a:srgbClr val="000054"/>
                </a:solidFill>
                <a:latin typeface="Arial" pitchFamily="34" charset="0"/>
                <a:ea typeface="MS PGothic" pitchFamily="34" charset="-128"/>
              </a:defRPr>
            </a:lvl5pPr>
            <a:lvl6pPr marL="2487191"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6pPr>
            <a:lvl7pPr marL="2939407"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7pPr>
            <a:lvl8pPr marL="3391624"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8pPr>
            <a:lvl9pPr marL="3843840"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9pPr>
          </a:lstStyle>
          <a:p>
            <a:fld id="{1C333D49-AA06-4762-942B-36992F6E7B0C}" type="slidenum">
              <a:rPr lang="en-US" sz="1200"/>
              <a:pPr/>
              <a:t>24</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84" charset="0"/>
              <a:ea typeface="MS PGothic" pitchFamily="34" charset="-128"/>
            </a:endParaRPr>
          </a:p>
        </p:txBody>
      </p:sp>
    </p:spTree>
    <p:extLst>
      <p:ext uri="{BB962C8B-B14F-4D97-AF65-F5344CB8AC3E}">
        <p14:creationId xmlns:p14="http://schemas.microsoft.com/office/powerpoint/2010/main" val="140612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a:buFont typeface="Arial" pitchFamily="34" charset="0"/>
              <a:buChar char="•"/>
            </a:pPr>
            <a:r>
              <a:rPr lang="en-US" dirty="0" smtClean="0"/>
              <a:t>Speaker should emphasize the convenience</a:t>
            </a:r>
            <a:r>
              <a:rPr lang="en-US" baseline="0" dirty="0" smtClean="0"/>
              <a:t> of the linked resource online, which takes viewers directly to Industry Sectors.  </a:t>
            </a:r>
          </a:p>
          <a:p>
            <a:pPr marL="169581" indent="-169581">
              <a:buFont typeface="Arial" pitchFamily="34" charset="0"/>
              <a:buChar char="•"/>
            </a:pPr>
            <a:r>
              <a:rPr lang="en-US" baseline="0" dirty="0" smtClean="0"/>
              <a:t>QR code takes smartphone users, tablets, etc. directly to the webpage.</a:t>
            </a:r>
          </a:p>
          <a:p>
            <a:pPr marL="169581" indent="-169581">
              <a:buFont typeface="Arial" pitchFamily="34" charset="0"/>
              <a:buChar char="•"/>
            </a:pPr>
            <a:r>
              <a:rPr lang="en-US" baseline="0" dirty="0" smtClean="0"/>
              <a:t>Announce that the MCS Introduction is available online</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25</a:t>
            </a:fld>
            <a:endParaRPr lang="en-US"/>
          </a:p>
        </p:txBody>
      </p:sp>
    </p:spTree>
    <p:extLst>
      <p:ext uri="{BB962C8B-B14F-4D97-AF65-F5344CB8AC3E}">
        <p14:creationId xmlns:p14="http://schemas.microsoft.com/office/powerpoint/2010/main" val="137200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a:defRPr sz="1300">
                <a:solidFill>
                  <a:srgbClr val="000054"/>
                </a:solidFill>
                <a:latin typeface="Arial" pitchFamily="34" charset="0"/>
                <a:ea typeface="MS PGothic" pitchFamily="34" charset="-128"/>
              </a:defRPr>
            </a:lvl1pPr>
            <a:lvl2pPr marL="734852" indent="-282635" defTabSz="921706">
              <a:defRPr sz="1300">
                <a:solidFill>
                  <a:srgbClr val="000054"/>
                </a:solidFill>
                <a:latin typeface="Arial" pitchFamily="34" charset="0"/>
                <a:ea typeface="MS PGothic" pitchFamily="34" charset="-128"/>
              </a:defRPr>
            </a:lvl2pPr>
            <a:lvl3pPr marL="1130541" indent="-226108" defTabSz="921706">
              <a:defRPr sz="1300">
                <a:solidFill>
                  <a:srgbClr val="000054"/>
                </a:solidFill>
                <a:latin typeface="Arial" pitchFamily="34" charset="0"/>
                <a:ea typeface="MS PGothic" pitchFamily="34" charset="-128"/>
              </a:defRPr>
            </a:lvl3pPr>
            <a:lvl4pPr marL="1582758" indent="-226108" defTabSz="921706">
              <a:defRPr sz="1300">
                <a:solidFill>
                  <a:srgbClr val="000054"/>
                </a:solidFill>
                <a:latin typeface="Arial" pitchFamily="34" charset="0"/>
                <a:ea typeface="MS PGothic" pitchFamily="34" charset="-128"/>
              </a:defRPr>
            </a:lvl4pPr>
            <a:lvl5pPr marL="2034974" indent="-226108" defTabSz="921706">
              <a:defRPr sz="1300">
                <a:solidFill>
                  <a:srgbClr val="000054"/>
                </a:solidFill>
                <a:latin typeface="Arial" pitchFamily="34" charset="0"/>
                <a:ea typeface="MS PGothic" pitchFamily="34" charset="-128"/>
              </a:defRPr>
            </a:lvl5pPr>
            <a:lvl6pPr marL="2487191"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6pPr>
            <a:lvl7pPr marL="2939407"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7pPr>
            <a:lvl8pPr marL="3391624"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8pPr>
            <a:lvl9pPr marL="3843840" indent="-226108" defTabSz="921706" eaLnBrk="0" fontAlgn="base" hangingPunct="0">
              <a:spcBef>
                <a:spcPct val="0"/>
              </a:spcBef>
              <a:spcAft>
                <a:spcPct val="0"/>
              </a:spcAft>
              <a:defRPr sz="1300">
                <a:solidFill>
                  <a:srgbClr val="000054"/>
                </a:solidFill>
                <a:latin typeface="Arial" pitchFamily="34" charset="0"/>
                <a:ea typeface="MS PGothic" pitchFamily="34" charset="-128"/>
              </a:defRPr>
            </a:lvl9pPr>
          </a:lstStyle>
          <a:p>
            <a:fld id="{2630E564-5054-49D8-BC2E-722FB84BF847}" type="slidenum">
              <a:rPr lang="en-US" sz="1200"/>
              <a:pPr/>
              <a:t>26</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84" charset="0"/>
              <a:ea typeface="MS PGothic" pitchFamily="34" charset="-128"/>
            </a:endParaRPr>
          </a:p>
        </p:txBody>
      </p:sp>
    </p:spTree>
    <p:extLst>
      <p:ext uri="{BB962C8B-B14F-4D97-AF65-F5344CB8AC3E}">
        <p14:creationId xmlns:p14="http://schemas.microsoft.com/office/powerpoint/2010/main" val="3765816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27</a:t>
            </a:fld>
            <a:endParaRPr lang="en-US"/>
          </a:p>
        </p:txBody>
      </p:sp>
    </p:spTree>
    <p:extLst>
      <p:ext uri="{BB962C8B-B14F-4D97-AF65-F5344CB8AC3E}">
        <p14:creationId xmlns:p14="http://schemas.microsoft.com/office/powerpoint/2010/main" val="359848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284019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4830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extLst>
      <p:ext uri="{BB962C8B-B14F-4D97-AF65-F5344CB8AC3E}">
        <p14:creationId xmlns:p14="http://schemas.microsoft.com/office/powerpoint/2010/main" val="260559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6621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0082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0380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extLst>
      <p:ext uri="{BB962C8B-B14F-4D97-AF65-F5344CB8AC3E}">
        <p14:creationId xmlns:p14="http://schemas.microsoft.com/office/powerpoint/2010/main" val="1934441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7.xml"/><Relationship Id="rId7" Type="http://schemas.openxmlformats.org/officeDocument/2006/relationships/image" Target="../media/image32.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hyperlink" Target="http://www.freshmantransition.org/" TargetMode="External"/><Relationship Id="rId4" Type="http://schemas.openxmlformats.org/officeDocument/2006/relationships/slideLayout" Target="../slideLayouts/slideLayout3.xml"/><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40.gi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cde.ca.gov/ci/ct/sf/ctemcstandards.as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marterbalanced.org/" TargetMode="External"/><Relationship Id="rId3" Type="http://schemas.openxmlformats.org/officeDocument/2006/relationships/hyperlink" Target="http://www.cde.ca.gov/ci/ct/sf/ctemcstandards.asp" TargetMode="External"/><Relationship Id="rId7" Type="http://schemas.openxmlformats.org/officeDocument/2006/relationships/hyperlink" Target="http://www.cde.ca.gov/ci/c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scoe.net/castandards/index.html" TargetMode="External"/><Relationship Id="rId11" Type="http://schemas.openxmlformats.org/officeDocument/2006/relationships/hyperlink" Target="http://www.californiacareers.info" TargetMode="External"/><Relationship Id="rId5" Type="http://schemas.openxmlformats.org/officeDocument/2006/relationships/hyperlink" Target="http://www.corestandards.org/" TargetMode="External"/><Relationship Id="rId10" Type="http://schemas.openxmlformats.org/officeDocument/2006/relationships/hyperlink" Target="http://www.cteonline.org" TargetMode="External"/><Relationship Id="rId4" Type="http://schemas.openxmlformats.org/officeDocument/2006/relationships/hyperlink" Target="http://www.careertech.org/career-technical-education/cctc/" TargetMode="External"/><Relationship Id="rId9" Type="http://schemas.openxmlformats.org/officeDocument/2006/relationships/hyperlink" Target="http://www.achiev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dmilitzer@cde.c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zachry@cde.ca.gov" TargetMode="External"/><Relationship Id="rId5" Type="http://schemas.openxmlformats.org/officeDocument/2006/relationships/hyperlink" Target="mailto:dblake@scoe.org" TargetMode="External"/><Relationship Id="rId4" Type="http://schemas.openxmlformats.org/officeDocument/2006/relationships/hyperlink" Target="mailto:rdedmond@gwu.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9.xml"/><Relationship Id="rId7" Type="http://schemas.openxmlformats.org/officeDocument/2006/relationships/diagramLayout" Target="../diagrams/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Data" Target="../diagrams/data1.xml"/><Relationship Id="rId5" Type="http://schemas.openxmlformats.org/officeDocument/2006/relationships/notesSlide" Target="../notesSlides/notesSlide5.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notesSlide" Target="../notesSlides/notesSlide8.xml"/><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hyperlink" Target="http://www.edcampsonoma.org/" TargetMode="External"/><Relationship Id="rId3" Type="http://schemas.openxmlformats.org/officeDocument/2006/relationships/notesSlide" Target="../notesSlides/notesSlide9.xml"/><Relationship Id="rId7" Type="http://schemas.openxmlformats.org/officeDocument/2006/relationships/hyperlink" Target="http://www.connectedmakers.org/" TargetMode="Externa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hyperlink" Target="http://www.makered.org/" TargetMode="External"/><Relationship Id="rId5" Type="http://schemas.openxmlformats.org/officeDocument/2006/relationships/hyperlink" Target="http://www.iesonoma.org/" TargetMode="External"/><Relationship Id="rId10" Type="http://schemas.openxmlformats.org/officeDocument/2006/relationships/hyperlink" Target="http://www.leadershipanddesign.org/" TargetMode="External"/><Relationship Id="rId4" Type="http://schemas.openxmlformats.org/officeDocument/2006/relationships/hyperlink" Target="http://www.c2csonomacounty.org/" TargetMode="External"/><Relationship Id="rId9" Type="http://schemas.openxmlformats.org/officeDocument/2006/relationships/hyperlink" Target="http://www.edleader21.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381001"/>
            <a:ext cx="9144000" cy="761999"/>
          </a:xfrm>
        </p:spPr>
        <p:txBody>
          <a:bodyPr>
            <a:noAutofit/>
          </a:bodyPr>
          <a:lstStyle/>
          <a:p>
            <a:r>
              <a:rPr lang="en-US" sz="2100" b="1" dirty="0" smtClean="0"/>
              <a:t>Career Readiness, CTE, 21</a:t>
            </a:r>
            <a:r>
              <a:rPr lang="en-US" sz="2100" b="1" baseline="30000" dirty="0" smtClean="0"/>
              <a:t>st</a:t>
            </a:r>
            <a:r>
              <a:rPr lang="en-US" sz="2100" b="1" dirty="0" smtClean="0"/>
              <a:t> Century Skills, &amp; the Common Core:</a:t>
            </a:r>
            <a:br>
              <a:rPr lang="en-US" sz="2100" b="1" dirty="0" smtClean="0"/>
            </a:br>
            <a:r>
              <a:rPr lang="en-US" sz="2100" b="1" dirty="0" smtClean="0"/>
              <a:t>A World of Opportunity for California Schools</a:t>
            </a:r>
            <a:endParaRPr lang="en-US" sz="2100" b="1" dirty="0"/>
          </a:p>
        </p:txBody>
      </p:sp>
      <p:sp>
        <p:nvSpPr>
          <p:cNvPr id="3" name="Subtitle 2"/>
          <p:cNvSpPr>
            <a:spLocks noGrp="1"/>
          </p:cNvSpPr>
          <p:nvPr>
            <p:ph type="subTitle" idx="1"/>
            <p:custDataLst>
              <p:tags r:id="rId3"/>
            </p:custDataLst>
          </p:nvPr>
        </p:nvSpPr>
        <p:spPr>
          <a:xfrm>
            <a:off x="76200" y="1295400"/>
            <a:ext cx="5638800" cy="1219200"/>
          </a:xfrm>
        </p:spPr>
        <p:txBody>
          <a:bodyPr>
            <a:normAutofit/>
          </a:bodyPr>
          <a:lstStyle/>
          <a:p>
            <a:r>
              <a:rPr lang="en-US" sz="1800" b="1" dirty="0" smtClean="0"/>
              <a:t>Educating for Careers Pre-Conference</a:t>
            </a:r>
          </a:p>
          <a:p>
            <a:r>
              <a:rPr lang="en-US" sz="1800" b="1" dirty="0" smtClean="0"/>
              <a:t>Sacramento, California</a:t>
            </a:r>
          </a:p>
          <a:p>
            <a:r>
              <a:rPr lang="en-US" sz="1800" b="1" dirty="0" smtClean="0"/>
              <a:t>March 2, 2014</a:t>
            </a:r>
            <a:endParaRPr lang="en-US" sz="1800" b="1" dirty="0"/>
          </a:p>
        </p:txBody>
      </p:sp>
      <p:sp>
        <p:nvSpPr>
          <p:cNvPr id="4" name="TextBox 3"/>
          <p:cNvSpPr txBox="1"/>
          <p:nvPr/>
        </p:nvSpPr>
        <p:spPr>
          <a:xfrm>
            <a:off x="228600" y="5029200"/>
            <a:ext cx="8763000" cy="1754326"/>
          </a:xfrm>
          <a:prstGeom prst="rect">
            <a:avLst/>
          </a:prstGeom>
          <a:noFill/>
        </p:spPr>
        <p:txBody>
          <a:bodyPr wrap="square" rtlCol="0">
            <a:spAutoFit/>
          </a:bodyPr>
          <a:lstStyle/>
          <a:p>
            <a:r>
              <a:rPr lang="en-US" b="1" dirty="0" smtClean="0">
                <a:latin typeface="+mj-lt"/>
              </a:rPr>
              <a:t>David </a:t>
            </a:r>
            <a:r>
              <a:rPr lang="en-US" b="1" dirty="0" err="1" smtClean="0">
                <a:latin typeface="+mj-lt"/>
              </a:rPr>
              <a:t>Militzer</a:t>
            </a:r>
            <a:r>
              <a:rPr lang="en-US" b="1" dirty="0" smtClean="0">
                <a:latin typeface="+mj-lt"/>
              </a:rPr>
              <a:t>				Rebecca </a:t>
            </a:r>
            <a:r>
              <a:rPr lang="en-US" b="1" dirty="0" err="1" smtClean="0">
                <a:latin typeface="+mj-lt"/>
              </a:rPr>
              <a:t>Dedmond</a:t>
            </a:r>
            <a:r>
              <a:rPr lang="en-US" b="1" dirty="0" smtClean="0">
                <a:latin typeface="+mj-lt"/>
              </a:rPr>
              <a:t>, Ph.D.</a:t>
            </a:r>
          </a:p>
          <a:p>
            <a:r>
              <a:rPr lang="en-US" sz="1600" dirty="0" smtClean="0">
                <a:latin typeface="+mj-lt"/>
              </a:rPr>
              <a:t>Education Programs Consultant		Director, Freshman Transition Initiative</a:t>
            </a:r>
          </a:p>
          <a:p>
            <a:r>
              <a:rPr lang="en-US" sz="1600" i="1" dirty="0" smtClean="0">
                <a:latin typeface="+mj-lt"/>
              </a:rPr>
              <a:t>California Department of Education		George Washington University</a:t>
            </a:r>
          </a:p>
          <a:p>
            <a:endParaRPr lang="en-US" sz="800" dirty="0">
              <a:latin typeface="+mj-lt"/>
            </a:endParaRPr>
          </a:p>
          <a:p>
            <a:r>
              <a:rPr lang="en-US" b="1" dirty="0" smtClean="0">
                <a:latin typeface="+mj-lt"/>
              </a:rPr>
              <a:t>Dan Blake				Carolyn </a:t>
            </a:r>
            <a:r>
              <a:rPr lang="en-US" b="1" dirty="0" err="1" smtClean="0">
                <a:latin typeface="+mj-lt"/>
              </a:rPr>
              <a:t>Zachry</a:t>
            </a:r>
            <a:endParaRPr lang="en-US" b="1" dirty="0" smtClean="0">
              <a:latin typeface="+mj-lt"/>
            </a:endParaRPr>
          </a:p>
          <a:p>
            <a:r>
              <a:rPr lang="en-US" sz="1600" dirty="0" smtClean="0">
                <a:latin typeface="+mj-lt"/>
              </a:rPr>
              <a:t>Director, Innovation &amp; Partnerships		Administrator, College &amp; Career Transition</a:t>
            </a:r>
          </a:p>
          <a:p>
            <a:r>
              <a:rPr lang="en-US" sz="1600" i="1" dirty="0" smtClean="0">
                <a:latin typeface="+mj-lt"/>
              </a:rPr>
              <a:t>Sonoma County Office of Education		California Department of Education</a:t>
            </a:r>
            <a:endParaRPr lang="en-US" sz="1600" i="1"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6" y="1143000"/>
            <a:ext cx="5356124" cy="914400"/>
          </a:xfrm>
        </p:spPr>
        <p:txBody>
          <a:bodyPr>
            <a:noAutofit/>
          </a:bodyPr>
          <a:lstStyle/>
          <a:p>
            <a:pPr algn="ctr"/>
            <a:r>
              <a:rPr lang="en-US" sz="3600" b="1" dirty="0" smtClean="0"/>
              <a:t>Transition Initiative</a:t>
            </a:r>
            <a:endParaRPr lang="en-US" sz="36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824370"/>
            <a:ext cx="3063240" cy="306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457200" y="2971800"/>
            <a:ext cx="4343400" cy="3154363"/>
          </a:xfrm>
        </p:spPr>
        <p:txBody>
          <a:bodyPr/>
          <a:lstStyle/>
          <a:p>
            <a:pPr marL="0" indent="0" algn="ctr">
              <a:buNone/>
            </a:pPr>
            <a:r>
              <a:rPr lang="en-US" sz="2400" b="1" dirty="0" smtClean="0"/>
              <a:t>Rebecca </a:t>
            </a:r>
            <a:r>
              <a:rPr lang="en-US" sz="2400" b="1" dirty="0" err="1" smtClean="0"/>
              <a:t>Dedmond</a:t>
            </a:r>
            <a:endParaRPr lang="en-US" sz="2400" b="1" dirty="0" smtClean="0"/>
          </a:p>
          <a:p>
            <a:pPr marL="0" indent="0" algn="ctr">
              <a:buNone/>
            </a:pPr>
            <a:r>
              <a:rPr lang="en-US" dirty="0" smtClean="0"/>
              <a:t>George Washington University</a:t>
            </a:r>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18329441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838200"/>
          </a:xfrm>
        </p:spPr>
        <p:txBody>
          <a:bodyPr>
            <a:normAutofit fontScale="90000"/>
          </a:bodyPr>
          <a:lstStyle/>
          <a:p>
            <a:pPr algn="ctr"/>
            <a:r>
              <a:rPr lang="en-US" b="1" dirty="0"/>
              <a:t>Comprehensive Guidance Standards frame a course for students filled with explorations and experiences </a:t>
            </a:r>
          </a:p>
        </p:txBody>
      </p:sp>
      <p:graphicFrame>
        <p:nvGraphicFramePr>
          <p:cNvPr id="4" name="Diagram 3"/>
          <p:cNvGraphicFramePr/>
          <p:nvPr>
            <p:extLst>
              <p:ext uri="{D42A27DB-BD31-4B8C-83A1-F6EECF244321}">
                <p14:modId xmlns:p14="http://schemas.microsoft.com/office/powerpoint/2010/main" val="3173254073"/>
              </p:ext>
            </p:extLst>
          </p:nvPr>
        </p:nvGraphicFramePr>
        <p:xfrm>
          <a:off x="1066800" y="1752600"/>
          <a:ext cx="6997711" cy="494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762000"/>
            <a:ext cx="5867400" cy="609600"/>
          </a:xfrm>
        </p:spPr>
        <p:txBody>
          <a:bodyPr>
            <a:normAutofit fontScale="90000"/>
          </a:bodyPr>
          <a:lstStyle/>
          <a:p>
            <a:pPr algn="ctr"/>
            <a:r>
              <a:rPr lang="en-US" b="1" dirty="0"/>
              <a:t>High School Transition Standards</a:t>
            </a:r>
          </a:p>
        </p:txBody>
      </p:sp>
      <p:sp>
        <p:nvSpPr>
          <p:cNvPr id="3" name="Content Placeholder 2"/>
          <p:cNvSpPr>
            <a:spLocks noGrp="1"/>
          </p:cNvSpPr>
          <p:nvPr>
            <p:ph idx="1"/>
            <p:custDataLst>
              <p:tags r:id="rId3"/>
            </p:custDataLst>
          </p:nvPr>
        </p:nvSpPr>
        <p:spPr>
          <a:xfrm>
            <a:off x="152400" y="1447800"/>
            <a:ext cx="5791200" cy="5257800"/>
          </a:xfrm>
        </p:spPr>
        <p:txBody>
          <a:bodyPr>
            <a:noAutofit/>
          </a:bodyPr>
          <a:lstStyle/>
          <a:p>
            <a:r>
              <a:rPr lang="en-US" b="1" dirty="0"/>
              <a:t>Cultivate student’s sense of belonging</a:t>
            </a:r>
          </a:p>
          <a:p>
            <a:r>
              <a:rPr lang="en-US" b="1" dirty="0"/>
              <a:t>Encourage ownership of learning  </a:t>
            </a:r>
            <a:r>
              <a:rPr lang="en-US" b="1" dirty="0" smtClean="0"/>
              <a:t>(create PLP)</a:t>
            </a:r>
            <a:endParaRPr lang="en-US" b="1" dirty="0"/>
          </a:p>
          <a:p>
            <a:r>
              <a:rPr lang="en-US" b="1" dirty="0"/>
              <a:t>Support the ability to make good choices during a time of changes and challenges </a:t>
            </a:r>
          </a:p>
          <a:p>
            <a:r>
              <a:rPr lang="en-US" b="1" dirty="0"/>
              <a:t>Provide a foundation for a self sufficient future</a:t>
            </a:r>
          </a:p>
          <a:p>
            <a:pPr marL="0" indent="0" algn="ctr">
              <a:buNone/>
            </a:pPr>
            <a:r>
              <a:rPr lang="en-US" b="1" dirty="0" smtClean="0">
                <a:hlinkClick r:id="rId5"/>
              </a:rPr>
              <a:t>www.freshmantransition.org</a:t>
            </a:r>
            <a:endParaRPr lang="en-US" b="1" dirty="0" smtClean="0"/>
          </a:p>
          <a:p>
            <a:pPr marL="0" indent="0" algn="ctr">
              <a:buNone/>
            </a:pPr>
            <a:endParaRPr lang="en-US" b="1" dirty="0"/>
          </a:p>
          <a:p>
            <a:pPr marL="0" indent="0" algn="ctr">
              <a:buNone/>
            </a:pPr>
            <a:r>
              <a:rPr lang="en-US" sz="1400" b="1" dirty="0"/>
              <a:t>* Based on research-based  best practices, developmental psychology, and learning theory</a:t>
            </a:r>
          </a:p>
          <a:p>
            <a:pPr marL="0" indent="0" algn="ctr">
              <a:buNone/>
            </a:pPr>
            <a:endParaRPr lang="en-US" sz="1400" b="1" dirty="0"/>
          </a:p>
        </p:txBody>
      </p:sp>
      <p:sp>
        <p:nvSpPr>
          <p:cNvPr id="5" name="AutoShape 2" descr="data:image/jpeg;base64,/9j/4AAQSkZJRgABAQAAAQABAAD/2wCEAAkGBhQSERUUEhQUFRUWGRoXFRgXGBYYFxgXFxYdGBgYFhoYHCYeFxojGRcYHy8gIycpLCwsFR4xNTAqNSYrLCkBCQoKDgwOGg8PGiklHyUqKSwsLCwsLCksLSwsLCksLCwsLCwsLCwsLCwsLCwsLCwsLCwsLCwsLCwsLCwsLCwsLP/AABEIALcBEwMBIgACEQEDEQH/xAAcAAEAAgMBAQEAAAAAAAAAAAAABQYDBAcCAQj/xABDEAABAwEFBAgEAwYFAwUAAAABAAIRAwQFEiExBkFRcQcTImGBkaGxMsHR8CNCUhRicoLC4TNDkqKyU3PxFRYkJTT/xAAaAQADAQEBAQAAAAAAAAAAAAAAAwQCAQUG/8QALxEAAgICAgECAwcEAwAAAAAAAAECEQMhEjEEQVEFIjJCYYGRobHBE3Hh8BQjM//aAAwDAQACEQMRAD8A7iiIgAiIgAiIgAiIgAiIgAiIgAiIgAiIgAiIgAiIgAiIgAiIgAiIgAiIgAiIgAiIgAiIgAiIgAiIgAiIgAiIgAiIgAiIgAiIgAiIgAi0bTflnpuw1K1Jjjuc9oPqVuU6gcAWkEHQjMHkUAekREAERcu6RdtKxqmzWap1TG5VKjfjc7e1p/K0cdSe7XjaXZ1JvSOoovzpZhWa7E21WgO1kPcDPgVfuj/bysa4slrdjxT1VUiHEgThdxkAwdZ4zllTT6Nyxyj2dNREWxYREQAREQAREQAREQAREQAREQAREQAREQAREQAREQAREQARFgqW2m12Fz2h3AkA56ZIAzrj/Sl0j1RVdY7I4tw9mq9vxF36GnUAaHiZGmvWnWxgDjibDBLsx2QBMnhlmvzZc7DWtNW0OBeA5zjmGy5xJzJ0WZOlZqMbdGm/Z+1v7bmuM6kmT9Vt3JtDa7urBzC5oGTmukseOBG/3XQbovhlUEYXMLeOEj+VzSQVE39aLNXp1GtIL2tcR2SM2iTmRnkClqbHvEq0diuW9G2mhTrM0qNDo4HePAyPBbqp3ROwi7aeLe55HLFuVxTiY81JgxrGXNfne11/xqnWSDiIJIymc1+ilwPpAu7q7fXnIOdi7oeAZ8vWUrKrQ7C6ZH1q4DoJgcQCSZyHLMhbFQu/CrUpNSk5rhxyII9VhL6bsMZ5DdHupa7IcS1sSRA3KaLpormrTO0XRerLTSbVpzhdOuRBBIIMHuW4oPY65n2azCnUjFic4gZgTuB8PVTitjdbIJUm6CIi6ZCIiACIiACIiACIiACIiACIiACIiACIiACo+2fSrQsLjSYOurD4gDDWHg4wZPcPGFN7bX4bJYqtVn+JAZT/AI3nCD4Ti/lXCLHdrXGXgOccy52ZJOpM8ViU1EZDG59Fvuzp3qdYOvoUzTP6MTXDv7RIdyy5rrFzXzStVFtai7Ex3mDvDhuIX53vG5KYYTAEcMv7K2dB18ObaKtmLpY9nWNB3OYQD5tP+0LkZqQTxuHZa+lTa19mYyjSfgfUBcSJxYdAGndJmT3LltK8ntJdUqOc50EjNzokHtE925T+3toba71q0terDabTuADcTvHE4ozYZjmjtunj6eyXN26G44urRpWW/K7J6qtkZpuY+Ydi0HIgjwIUnczWimZa1uJzi4CIxTmtGvsAGdptVxcIIG6RmF4u+sGUjJntyTOpdmeRmVgYrT2SFK00m1iwQwBp3QDOpG5bVludoFTtOIcx+RcSBLCMp0UJYadUSAZM5F0kRO/w4QrpczqNOm+tanhlJrQHGTm4nJrQMycjkFpKzcmkrZbNh7M+nYKDH4Za0js5AjEYPMjPxU6ufHpnsLBAZXAAy7DRkNIGJSlxdKFhtTwxlRzHHJoqDDJ4AyRPcTmqEQPb0W1c16X9nnva200xOEYKsfpmWu5CSD4LpSr21d6sFF9EPwveC2QJInWBvMeW9EqrZ2Laeji1GpSwYWU3SRBcXHL+GMIHkVksVvFFw3lSNsuGjTdgFR5dqQHCQD3AZcloWWw0nvLYc10wHEyCRpM6bvNSsr5Lo6zsptxRtAp0SS2tgGR0cWjtYT4TCta4jshs3UF40qrpAp4zHGG4Z5S4DxPBdJt+0ZpHWe7VVwTlGyWaqVIsqqF79Klgs7yx1UvcNerGIA8JkAnkqN0n9ItSo1lloS0uE1S0mXA/Cwb90kb5C5yNnrS+D1VTtH9Dsj35Zc+5cbo4otn6LuDpBsVsOGlWAfuZU7DjynJ3gSrGvybabrrUINVjmTpIXaeh/bR9ppus1Yy+k0FhObjTnCQTvwmM+Du5Cdg1R0lERdMhERABERABERABERABERABERAFG6Wg79mpQez1naG49hxE8iFyVmOm6REa6kznvBkDLeF2zpIptN3Vi6Jbhc2dxxhoI7yCR4rjDK5cG90HSQY4qfLdleGmjFel6OhzQ1sDXKT4ZhS/QoB/6gCcUmnUww3IRhkuP5WxlzICgbXbA3rCc54CI4Lp/R/s3+w3bVtbzFWrRNTT4KYaajWid5mT/LlkjEjmYp9Oyg22vXBxdY4uadc3kuME65EQe9T1jvCo49qmWAZCS0+303Km7GXs+o9tF8dhuJh/Mc8xO8CVcmkl2f5TmIIgkZZxnkVh3ex8EmrR8qXm4vwmm8D9cCPE4svJVepYerpVmvMBzyW8YBgHX78VYq9odheMoGpzGHeRmBOWao9uv79odUIEAgBo4NE5czM+KEcnS7Nq5LS+Y64Fg7s1FX3fhtFWJPVskUx7uPefoow2gt0MbluXHcn7TVDScDJzcZjkO9OSS2yZty+VC77oqVTIBI4harqRY/SIMEe66tZLNTpRSaN2vZA83ESeSp+19hwV8cQ10A/xDL2S45G2MliSVotuzPSHWrWcWd7iXs7BJg9YyRhLpEyNNcwc5WpZb6660uMz+Vnc0HXx18VRLttRpVC8cHj/AGmPWFIXKa1MioGziLQ0k64nDT79lvJtUKgjozrpa45anNx3k95+9w0C0DcYh0fEDE+GJv33rbtd6PouaGsLxvgSfDP6LYoVZeSRAdhPDOCNDpkEgpaVEvs9VbBJydAB5CcvP3UNtbeJaRgAPedAOK3rqyeRxB+ShNuaf4ZM6FX43eMjkvmKrYa4NsqVHBz3YWAYGyRrMcNFdKVqBp4mgmNQeyRz1hUbZyxCtUe0zo3LjmdfNW+wYaRdTg5YQBBzERqosn1FeFfKa9Ui2U30iacwRDXEkOHGQovoqslSlezWQeyKjKhGkYD/AFAHwVxsllY3MADPPmtzZy7WstsgxjJqEd4ZHlr/AKkY5U9HMkE1sv6IirIgiIgAiIgAiIgAiIgAiwW22so03VKjg1jAXOcdAAuNbSbY2m3H8Os6hZz8DaUh7m7jUdMyR+UZDv1WXJR2zMpqPZ2K23rSoiatRrOZz8BqVQdrumSlZxgszDUqEfE8FrG8DHxOPdlzXLbXcBdmKzyf38/WVCV7uq4oLXO7xJHgSuRnFvsWsik+zeo2qraa1WtVqOe9+RJOu+OXAaDcs9K8OqEODwdzmz8lrXVQq0ySaTy3IOI3cCeCz2l5qktY0udMAASSTpEJM3cvuPQxNcbi9mvZ71pOtdE1g51HrGGqDmXNxDEDOuUrrPSf0h0RZX2WjJfVAYTEBrDBJHEFuQ7j586p9GtoDRUeWA64MyRzIEeUqMvy5XMLSZzMOPA/c+SZ1oy4uXzM9XDQcLTSfBADnAEdw9fiXS6VUOzJLXcROfkoDYyg1wfQfq3C9rhqxxkeRjyVnq2ao0fCHd7CM/AxCU1LsqgkkVLbS0ubQLKchrpxnfHfwBcQPErn1KtErqe1VPq7HUkAufhxkaNaDIaOPPeTyXJqYnLimRVLZPm7PtVxOZP39hdEuPZcUqVN5JxOgjPe4DLLWPqqA4Tl9/f1V52dvk1rPTGIY6JDHTMhugcI7gPIrmW60cwU5bLVeNxtqubOuWUxodx1C0dtbtayxOB1bhwyZM4hvUm1pMYXh5mS6CIE5wcXDuUJ0gW8CzBhPac4eTe0fYeaRHtIqnSTZzjr847z6hWu4rYXGyDMQXOHwlpLcoOIiNde9U+g2SfH2UxsnfLKNaKwJbuymD8hmqZIjxyp7Or0rRDgDLpEkdkx4ty++awXja4qM3SR7heaV/03NHVNJHdChL1tL+vYXbzkOAaMXuVM2VydouF2PBc09x9Qo/bSxl9F0c/JZLkrhmDEQJhonjCm7ZRxsIV/jrljIMn1HIbktBpVA/8ALofMeStNBuJ5cKsNMHMj3iVWtrrC6z4nMOEE5wAoO6q7qsNcMM/C5pcC4zJxSY00gDRKyYvUZiy8dHVqdsYzIPxeMlQe09frXU2io9hE48DiOyY7BI4x95Ku171p2VsNlzyYJ1jvz1IWZloGHFikHOePemeL4/J8pdHM2XVI7VsNfja1BtMkY6YiJzLBkDxgaeXFWVfne77yex2NrnNO4gkEcoXQNn+kvDDbTLh+uBiHOIxD15qnJhd3EmUvc6QiiLn2poWlzm03Zg6GAT3gT6aqXUxsIiIAIiIALzUqBoJcQABJJMAAakncF6XLNtOkClaXuslB4cwZVDuqcWtOjmDfx5DPMnxVmZS4qyJ2p6RmW6uaFIkUWHsk/wCaRq6OHAHdn3Dnt6iqxwZTL8GHE0NnIEmQY4Gde5fb7uQ0yX05LNTxb/bv3LD/AO4jhaCJc0ieDgOPfl6pfb5R2J7fKOzwyxWmnmBUE59kz5wV7pX9Wpnt9rueIPyW/R2sb+amRyIPvCyWi/aL2xPg4f8AkLjcvtRONy+1Ej3bTPf2G0/iIEA6nQbuJXVNidlG2aiC4B1V4l7gZifytPAcRr5LldhotdVZgw4i5oGHLVw4feS7LdX4Yaz8pyHAH+6E4xdJFvjRW2iRqUxlzjzXK9s73xVHUqbAMJaS4798jcBmupV60Rqc/Zs/fNc8ttiqvtbHdWWy8FocZBDACRlkMmkwM81ub0WNEjsRYuqYJ/xKgLi45gxBLTvY5oIyPeVanUp1DfM/Rat13dHbeXF5Ge4DiGgaaROphSQpLsVo70Q973U2tSdTdoeC4ze1l6iq9jXNeGkiR3fMZhd7qU1yna7ZvqXudue4lukAkzGv90MXNWipUnTGURv4r1c17Os1cVAJH5m8W/XgvNZ/agbgBnxjP1lYzRL3EN3QD4mPco1WyW3ejrt27QivTBosif1QI8AufbWue60uxkkAADgBvjxVuuGwGz0mg6kAR4a+6qm3DoqD96T7KTE/n0WZfo2Rd22lgqtxZNnNWe1XGyqHOaADinwwjLzVPu6yYznorXdl4dSA3Mt3t+hOirlilLcSOOWMXUiy7OWc02AEZLPbKWOsDwEcgcz99yw07yBYC3Q6GQPQrStlUxm4CdSSo5J3RZej7fVs6whrfgaMu+N6XRtVXoGHfi0+BPbaP3SdeR9FC1r3ZoJO4mOGkeq8Nt7ePmFRi5Q2ZlF+xtdJN6Mrij1TviMEQWkHL4huOaql2sdiwkmBJ5Rw4ZlTNutTagwxkMwTqDxHBRDA5rjPdmrIS5O2TZcUoK/QlnWVp3cdcye8nesl32UCWAyNTOYHgB6LFQqOfhaztOdkAFZ7LdooNw6v/Oe/gOX9uM1OSXRHOXFENaWmnOLhI4Fe6dbQqUtdnbUaWu09uSr4pvpdh0ZfC79Td3jxW4zvTMQny/uS1KqGkuaG4ogOIkiSJI74+a6X0dbQE4qFSp1mZLH5xIIGFszO85HiuUUax3jyVl2ZvrqK9NxPYDpIgGJ+IgHfvnuSM+ByfOPZVDIkuLO3ovNOoHAEGQRIPEHQr0pDoREQBr2+ympSfTD3ML2luNsYmyIls5SF+XtqbgdYrU+jjD8Doa9sjdP8rhoRJgjVfpLaq+/2Syvq/m+Fg4vdkPAa8gVwi1sbVa41JOIySdZJmZ4zJS55eDodjxc0zQu3aEObhqZP47nf3Wpdd1i02pzaTBhPxEiWsE6+O4fYxnY+0Pc3A2ab3YWVDABj4iBqQ3eRIBIGpC6XcFyMs1MU2c3OOrnbyfpuScjjDcfU5g8PlNt9Gnf3R5ZhZQ+kzC9oZLg52YJDXFw0nOcgNFXLFsHTe7BjdidIBMANMakDVdXq0cdmc3i1w949QFVribNob4+oj5r0PFUXhlJ7aX8E/kpxyqK9/wCTn1xXaKd4UmQQWh2IHOHtxtPq1dbp5tzVHtljwX4/kXf68Tj6kq6OfDVBndysv8dVH8TNYrXL3g7jHm1p+/FSQsrScREn2lQNy9pnWj/NOMfwkQz/AGhvmp2hWTodbGs+uokL41ZeslAVo4YXUcly3pEtLusFIkFre2IyImRDuO8juhdRt1qDGOcdACTyAXIqVcW2rWq1G5kiBJyEQB5D3XJNRVsFjllkscKt+5TzlmrHstcReaRInG7GR+4zPPm7CpQXDQ/6YPOT7lb1BgYIZ2RpllkNByUk86apFuP4TNO5SX6kzWYGmTGS5ntDaXV6znwQ0ZNkbh9VditC/h+A4ccvMFLxS4y6G5/h/wD1t8ulfX+StWKnhEfc/futxjVp2IyCe8+636YXsx6PlJdm9Y72NLsFrXtOcOGh4grTtlCpUJcADOsQPADcF6c3tDkpCgFbDxMeSNtbOLyZ43r9SAdY3t1aQsbnQY3q50oIggHnmtS1XBSecUFru7TyKRP4fNbi7K8fxRdTRWqbCdAlqolrZ1OQAGZMnQfRTFqux7BILXDyPrl6qc2RuQNb+22luTcqFM/mdpjI+9/AxHwlCdPTHZPLWSOuhclx/sdEPqD/AOTUEgf9Jh/qP9+Eeis1ptDnuL3GS4yVgKoS9zxsk+T0eXFR942YVGlpA7u48VvOK16q0YWivUXuGQdBGRacxlwOsKToVzGYg9xC0b2pR+I3d8Q4jjzC16NpcSZJA3CD6mE2M/Qti+Ss7B0e7XtaOor1GtbHYL3ABp/SCTodw3eOXRaVUOAc0hwOhBBB5Ear8xUabZ+Ac9fOV1jogtjgK1B2Qbhe0bs5DoG7QJGbH9pDYv0OkIiKU2UHpbqHqaDfyl7iebW5e5XNq9nBau27X3L+1WV7AJeBjp/xtGQ8RLfFcZY6WqPPadl3jtNUSez9vNZmJ4Acz8INGjGU8mNb3RmeJcTvU7SVU2YqRVrM/hePEYT7BWuiVNJ2z0YJKKSJ27jLCO/6KsXHSi0kcJHk4BWKwVcIM5AxCh7E9v7RUcwggvMEaR8R916WCbjhmvuX7njeTFPMmvdkLe9l/wDuC7d1bfZywbeXv1NkeAYc/wDDb/NqfBsqbvZk2t7hrgb7Fcw6R7wL7Q2nuptn+Z2fsAk1yn+Q6+OM6dsi4usVnMf5bfQKeZTMZKI2O/8AxWf/ALTP+IVhpJ6Np6PFMQM19BWRwyUPb7dgBcSGsEknuHVn+pwXTa2Vjb+/o/AbqQC88GnRvM+3NVLZ1sdb/EP+K17fb3Vajqjs3OJJ+Q5AQPBbOz7vj73DzwrnkqsRn4bPn5af3P8AYm5ReAV6BXlH1p6UftC+LO88PoVIhRO0zvwQ39T2jwzPyTMauSJvJko4ZN+zISxU8LQO5blMLFTaswMZr3Yr0PgGzIzMlb1JaVnat6mvagqVE0jaovW2CtCmVuU3ZLYpo1LffQpB4bm8tiNSA45mOGQ+yt2yWqq6jTbVPwA4RvAJkAneQIHhCqe2lPqn0Xg9t7cZHAT2Z8PZb2zu0YqNDahGIb/r9V4EskcmWUv91orcGsar8SwErw4r0vL2HgfIrdiEmzC8rWqvWStUjVR9dxdkJAnM744BaSb6Nxi2alsqCpipgwY15EacSvVmphpgOkfvEEz7r5VZA7wQQe/L3+a2hTB4eKdGNFUVSo9Ye7kuvdGN14bP1zhm/st/haT8/wDiq3sTsCaxFWtLaI0GhqH5N79+7iuq0aIY0NaAGgQAMgANAFPnyJrihsV6ntERSGwuRdIOzhs1c1mD8GsZy0ZUObmngDm4eI3Lrqru3dmFSylp0Lh4ZGD4FLypOOx2FtTSRx27quC0sdufLD45t9RHirbTvSjTze9s8BmfECVU2NaCadQdpp0+Y4jfKyVsBEeMcQoUqZ6MpNxolLx2kNYAMlrSSCN5bGp4Cco3+iyXRfNKk5jHO7RlxABOFpyBcQOyOarNoqMshirMkkkwTMnKSNMtyxXdtNZ6b61Q1HNdUb1YGCWhuEA+MgnhovayRjHx1GLt3ejxLf8AV5NNHRLU2az3fusH+2fmqTe9zUnWx3WU2v6xgcJnIt7JiNMgPNT2z15tq0w5vwwA3k0YR6Bat9iLTRPEPHoCvHztxTr2K83/AIWbl3WypTaGMjC0AAZZAZAZ5qVpbRVB8VMHlI+qhbKe0FLQvMXk5Y9SZ58Ms/SRuUtp2kw5hEwNZ18lA7dXh1dmOXxgN5dofKfIKZY1oa5zhIaC7xAJHrCru11TrLI8b8JInfghx9AV63iZJ5I3M9HDKc8bbZzsVp0WWlWLcwYUbZKuZBW4DPzXpaktkalLHK4umT1C+5jGM95G/wAFIULU13wn6qssZxOR916AwkzMZafeamn4kX9Oj1sPxnLHWRX+jLRVtbW6lQd52zGQN05Tvy07tVrGsNy8mpKZj8aMN9sn8r4nlzrilSMzFsssNR7ZawuA1IzhatGoCY3rfsrWOzZXdSqjIseXMMjKBu13QVWp8Wnr8ev0PNhDkeaLVtNXyrWqNq4qrRUIjEJAxNwwCCMpzB74WK1XrSkCmH4vztd+XhB3zmvRfkxhXJd+q2vzE/0XK+P5dM2pWcPEAEgAkAk5QDr6SokWwu0yka6weS9OqwRJJGmfHkk5fOgotQ7N4/EnJ7I/aK0ivanVCJYAGMHANH1JUfabAAMdLIjNSt6U9D4FRrraGt4mcv7rxYKlSPVljgsaaJG5dpA8CnUyIiDJEEaQdRmrjc9srOrBvWFzMJLpDf5cwBqfYrkbT2pPHOPkuoXDf1OGmi2GjIs1fzcZy8dUzJK400TYcbU7i6XsWa8LrZVbDgO47weIVEqtIJbwJB5gwfVXO0XszBikchryVBtheC9znQ6o7FA0aNMvADylM8Ryi2vQ35LjaXqZhSxODQCSYgAEknQCB3ldM2P6MYLa1sGmbaXD/uH+kePBUvYayNba6ZOeJ9MnzXfk/NOS0IikfGtgQNF9RFIbCIiAC1Lzu1tdmBxIEzI1kc+a20Q1Z1OujkHSpdzbDQova4uqOrQHfC5rAx2INjvInwXPKV8Nfq8z+oEBxP7zTkfDNXvph2oZ+1ts5LvwmiYEgOf2j36YfJUEWahWPxNJ8j8ip5pewLyJQfWjMarAP8Wo86gugwOEAKNvbC9mcazMQT9FmtezjR8LnDnn/dQlqu97Ncx3FEUn0zf/ACYzVFv6Pr3hxond2mf1D5+JVo2saWtpVhox4xcnZfTzVD2Msrm1g8g5ZeEZ/JdRNJtWiWPEteCDy7uB+iVkSk3EbBrLjcDSsIlwPipVRl02Y0uw4yWjsu/UNJ5jfzUnC8OUXF0zy+Lhpm3Rpg03SAQYEHTMz/Soi9bW1zmgZmniBAnLE2IHmpgmKbe+T8h81Q7DahjqNeYdjdM95XveLHjiX3nr+OkoKyp0rnx2zAfhBLnT+kHTLjMeK2bZaB1z2QGtHZaAAMm/cpf7zTrh7TmDOpzHA9xWnardTrAvksqCJ3zy4qmLalYjLFNNL3MtSifyrH1blq0bbI1grK+1kDeVTaIqZmwRqstkoGq7CHsYN7nugfM+ijTUxan5LLTp7/mstt9G40vqNwhrXEAyAYkfmg6jLKdy3rftDTqDtNDyWmHhuB2IaCsw9l27tNOnkoqVr4RJyGq5JuNNMZia2pIk7vvYvcKYZ2jpBluW87wFs2uxBpkZnSof3wfaPZQrKOciQeIJBHLNZ2GrI7RI7wDA4BcyZsmRJSfRuEIRukb9N8ZrzeVQ5NAIneef0WGk6q14ILYG4t+z6rarV3vgvIJaIEZQEp1Srs6pSUtEZftqJLWAmDEDu0JP3uWKpS7Mxos95UwXUydcR8ok/JZA2clThjaYvI3ZGVbL2m963qF31GnFTcWn37juPivlSn/h90hSdF2SdHFF3Zjk10ertvSqXO62Xc8o5boSvLszqcyvRKSmxgorRj1ssuxVIm02YcXgH+WD7Su7rh+wuVtoD94EeLS35hdwUvkfUhkQiIpzYREQAREQBwTbTZoWe1vD6nX1Kv4tR7mBsOcXdlok5CPVVm0XRSI+GDxGXpoiKqKXFCW9mhXslSmOxUJHA/ZC0X2+pEOAKIkzxx9jqSfZN3LWa9oDD2h8QzyOpzK6NYamQHP0RFHKCi9ep6PjwUVyXr/BG3feeKmH1DBpValJ2p/MWjTXLAp2zuxxhznTx5oi8ry4LmmR+UvnX9jPaXS4wchkOQy/v4quX7czakmBi4719Re6kkqK+jn16XW9sk+62tjtm6dr60Pc5pbEFsZcwRBH0RFwTNE7V6Ka0zRqMeIyxyx3LIEeqr98bO1rK7DWYGzp2mmf9JK+omxYiUV2R4y1C9y3gPJEWhR8cOEL4zVEWJ9DMfZlAWzTaiJI9GdrVLXVszWtOdJoje4uAA+foiLsVbOvSMe1WyxsraRe8OJcYwgwBg4nmoJozEIi9DEkok8ns82vQfxe4W1ZjkviJq+owZZQlfUWjhcNhGza7L/ER5dpduRFDn+obHoIiJBo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5" y="5029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crypted-tbn2.gstatic.com/images?q=tbn:ANd9GcRze1NElgVZBQx5lS26ypqHvQiHYssHep8Vfh8g8Q3tdmbJNd3J"/>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17557" y="1732320"/>
            <a:ext cx="2619375" cy="147957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0.gstatic.com/images?q=tbn:ANd9GcQnZDBzC9PGtglFQfcn2VjG6W6EmNNup6qo-8vNNYOQdcEoN8MbB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9485" y="7937"/>
            <a:ext cx="26479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encrypted-tbn2.gstatic.com/images?q=tbn:ANd9GcTPPUwucVDk15xqODt4-gqItpS0gPzf2li_Vq4a3-IMOAJlvRmHL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1392" y="3311534"/>
            <a:ext cx="2626044" cy="17176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4581" y="914400"/>
            <a:ext cx="7366819" cy="533400"/>
          </a:xfrm>
        </p:spPr>
        <p:txBody>
          <a:bodyPr>
            <a:noAutofit/>
          </a:bodyPr>
          <a:lstStyle/>
          <a:p>
            <a:pPr algn="ctr"/>
            <a:r>
              <a:rPr lang="en-US" sz="3600" b="1" dirty="0"/>
              <a:t>Middle Level Standards</a:t>
            </a:r>
          </a:p>
        </p:txBody>
      </p:sp>
      <p:sp>
        <p:nvSpPr>
          <p:cNvPr id="3" name="Content Placeholder 2"/>
          <p:cNvSpPr>
            <a:spLocks noGrp="1"/>
          </p:cNvSpPr>
          <p:nvPr>
            <p:ph idx="1"/>
            <p:custDataLst>
              <p:tags r:id="rId3"/>
            </p:custDataLst>
          </p:nvPr>
        </p:nvSpPr>
        <p:spPr>
          <a:xfrm>
            <a:off x="76200" y="2286000"/>
            <a:ext cx="4495800" cy="4343400"/>
          </a:xfrm>
        </p:spPr>
        <p:txBody>
          <a:bodyPr>
            <a:normAutofit/>
          </a:bodyPr>
          <a:lstStyle/>
          <a:p>
            <a:pPr algn="ctr">
              <a:buFont typeface="Arial" charset="0"/>
              <a:buNone/>
            </a:pPr>
            <a:r>
              <a:rPr lang="en-US" sz="2800" b="1" dirty="0"/>
              <a:t>Help </a:t>
            </a:r>
            <a:r>
              <a:rPr lang="en-US" sz="2800" b="1" dirty="0" smtClean="0"/>
              <a:t>students</a:t>
            </a:r>
          </a:p>
          <a:p>
            <a:pPr algn="ctr">
              <a:buFont typeface="Arial" charset="0"/>
              <a:buNone/>
            </a:pPr>
            <a:r>
              <a:rPr lang="en-US" sz="2800" b="1" dirty="0" smtClean="0"/>
              <a:t>navigate </a:t>
            </a:r>
            <a:r>
              <a:rPr lang="en-US" sz="2800" b="1" dirty="0"/>
              <a:t>their way </a:t>
            </a:r>
            <a:endParaRPr lang="en-US" sz="2800" b="1" dirty="0" smtClean="0"/>
          </a:p>
          <a:p>
            <a:pPr algn="ctr">
              <a:buFont typeface="Arial" charset="0"/>
              <a:buNone/>
            </a:pPr>
            <a:r>
              <a:rPr lang="en-US" sz="2800" b="1" dirty="0" smtClean="0"/>
              <a:t>into </a:t>
            </a:r>
            <a:r>
              <a:rPr lang="en-US" sz="2800" b="1" dirty="0"/>
              <a:t>adolescence. </a:t>
            </a:r>
          </a:p>
        </p:txBody>
      </p:sp>
      <p:sp>
        <p:nvSpPr>
          <p:cNvPr id="4" name="AutoShape 12" descr="data:image/jpeg;base64,/9j/4AAQSkZJRgABAQAAAQABAAD/2wCEAAkGBhQSEBQUEhQUFRUWFhYXFhcXFxgXGBccFR0XHBgVGBcaHiYeGBojGxcYIDAgJCcpLCwsFh4xNTAqNSYtLCkBCQoKDgwOGg8PGi0kHyQsKSwqLywsLC0sLCkpLSwsLDQqLCwsLCwsLywsLCwpLCwsLCwsLCwsLCwsLCwsLCwsLP/AABEIAK4BIgMBIgACEQEDEQH/xAAcAAABBQEBAQAAAAAAAAAAAAAEAQIDBQYABwj/xABEEAACAQIEBAUCAwUFBwMFAQABAhEDIQAEEjEFIkFRBhMyYXGBkSNCoRRSYnKxBzOCwfAVQ5Ki0eHxFiTSJTRTVGMX/8QAGgEAAwEBAQEAAAAAAAAAAAAAAAIDAQQFBv/EADERAAEDAgMGBQQCAwEAAAAAAAEAAhEDIRIxQQQTUWFx8CKBkaGxMsHR8ULhBRRSM//aAAwDAQACEQMRAD8AqgMOAx0YUY+rXzycq4WMKGwuMTJmGlRh5XCFcCFGVxJRYg74a1PDCMCzJWprBhB36HFXXo3w5KsYMo6W3wv0qn1qqK4YRg/NZaDbArJhwVMiFDGEjEunDSMalUcY6MPjCRgQmRjow+MJGBCZGOjD4x0YEJkY6MPjHRgQmRjow6MdGBCZGOjD4x2nAsTYx0YdGF04EJkY6MPjHRjUJsY6MPjHacCE2MdGH6cLpwITAMSKmHKmJCmMRCj04TD4wuBaiIx2nEmnHacKmhRxhcP04QrgWps444XTjowITYw0piTHAYEKEjD6dSN/0w8pOOFEHrGBbCV6wIwK2CcxldPUH4wOVwBY6dVGRhsYl04TTjUqjjHRh+nHacahR6cdpxJGO04EKPTjtGJdOFjGIUOnHaMS6cdpwIUOnHacTBJsMF0ckACTzECQvQxuJnmIG4H3m2JVazaQlypTpOqGAgaWXZvSJ/oPk7DBFLhxN+Zv5RIntqaFn4nEy52IgAwQRqH6BRyr8gT7jEnFRFUOCSph0JkwDFv+3viBfVc6Ppnz79lUNptE5qJcmmlWtBLCXdiDp07Cms9Tv+6cKtJdaKq0nlgGvWSAeoLHmw4VAcuVA9L+Yp9mhSPkEj9cQZLK66igk2bWIsRoBJ+kTb5xFzH7txxGROvn8K9N1PeNDhY8r9yly1NXVSfJDECVDVhB/d1EFd+uJTw5SoYCp76dNRfUVX9w3I9+m84By1OAoGwCgT7W+uCc1ThgpkFQqneQQBqHtzFhiu7eHANcZz49+ikXMIJLbT0SDhrMCaZFSNwk6h8oQH+sR74GC4ta2cc09Ttq1GFYgF4Hrh/VFwsTFziSgRWA80F2J0goCa14htoqqIIvf3GAV3s+sW4jv8cpSmi130m/Dv8AtU+nChcHZrhhTmBDoSQrrsSOh6g+x+RIviAUsdbXteJaVzlhaYKaiYRsS4ZpwyxRxhcSacJjViM047TifRjtOJyrQoNOO04n0YQrglEKDThCuJ9OGlMEohQacJpxOUw0pjVkKLHTiTRhNGBEJjqP9HEZTBK08E08oDjCYWhsqrKYQpjQJwpDb9cNz/DVSnJI9o3+2F3gmE26MSqArhNOJyuOC4pKlCjSiTh/kRidBiTphSU4aEGaWE0YIY4ZpxsrCFAVxwpkmAL4mK4KpUdKyLt2ibH6jf2vHzIlWrCk2dch1T06ReY9VBQ0qWXSzOBJ6Kw7KQZgQZ2LQYtJPZXOsrhjBiIB2gflA2AjtsYIuMAU+H6axqySxJaCYAJi6xtsficHBC8mAHG4E8w6uLWPdfqOoHKxpEmsM9e9Oyuh+EwKRyTuIZYTrT0Nce3t7Cxj4I6YSlR102FyU5luTA/MAOgg6jH7mJMki3RrB+oMAXnV8/6mCRh2XBp1RP8A2IPxupEH3B98OScOHUXHPvJIGicRyNj37puS2qILlqZMfyXU7jr89vhvCUmosAyQ8bi+lota0x126HYyUXWlmNJYcjAwSJIOxAPq6bdj2wb4fpac9RTeaun6DVP6A4So8YXkG2Gfb9JmN8TQRqqzh1ANUVdhqWZsIJ5rx2n9MR1AXdm6sxMdZYzH64fw3NEVqtMoytTDrqtp2K+5B5hHx8YJyy6WLdVEqfdrD7G/2xQP8Re3kB17hKWWDXd93UGZpDVpBsoj5IsWB7Ez9Iw/TpuN9l9gLavm0fc9sS0KV73UD67i09Jj9NrWRwTeN+g6dAI/ph254DpmlcLYgisjmY1aiOeS2uStSblX7GbhokEmTgXNUVu9I6knSepRoko3uO+xg9sOSr5e12BncQJ/KDBvbe8TgLgrVac+eVcPCuAY1Beo5RfaO0e5xyy6m/EweH274fhdIY2pTOJwxDIa/HfVJGF04KzWV0MQDI3Vu47/AD0I6EHEWnHotcHCQvPLSDBUWjHYm0Y7DJYRunHacA57xBRpWnW3NZIIlBJUsbT8TuO+KfNeL3keWqquqJaWswGhpsOtxB2jHI6uxq6xTJWm04TRjJJxrN1ChGoDUhbTSBEFVkEqh2ZanXriSjXz5AJ1wukt+Gv5VGqxWTz2P/bEv9scCqbg8VqCmGlMZkcUzwWdKkCNTPT0gDSgLGAsDUX+2DMn4tQ/3qlNrjmHNOna8kDVAm2HbtLHcuqR1FwVyUwhTElGqriVIYdwZw7TjplShQaMIVwRpwmnBKIQxXCgkbHBYRYwzyfcYJRhUYrt3whUnD/Kw4UPcYyy2CoTkDjhw9o2xOKQ74d5xGzHBJW4QhTlWG4xwGC14g3XmHviGrWnpGAE6rIAyQ7AYYcS6ccEw6RNy9DUwH3w6pV59S/TYgx1g2v22xPTYIs9SRFp2vPx7+wwr1lYSUv7Hf7/ANSWxxF2KoSRIFh97e3kukNhgAME3/H5Q2aztLeodDHsrtPcmAbbe/W+HU+QqwvN1IgqR3kHbDMzlnZopuIAMqToJmIgwQ3bcb7SMSJQZSbm5llYWPvG4PYj9cTpuLi5rchoftr6qr2Boa4m54ffT0VlTySZmRSha0FvLsPMAjUV6BwTt+YXsZwE1MsCGHMsxIgwN1I7i5/4vbD6dJ/XSLoymxFyrdNrMLbdb2wR4n8XUv2T9odVTOJClBB1MZ0VImTTOksG3ER0xB9c0SNRpyPA8kwph4J11/IVTWy7uy1SqgIxXXaSum0wbQ1iSLyIvMXXh1lOeoMGmNTzHqIpOhNrDnn7Y8Yr8VquxZqjk/zEfQAWA9h2x6p/Zhxw18rmqb3rUlR6bdWGqoSp95Yieusdsce2bSWbO8i1jHnH3VKTQ54nl7Jcxwzy8zmHDk+ZVcaTAA5i0jvsv36YZmUbTCwGF9tQmJWQN7QY/ixd8XqU6fDXzNUatbhwvdR0vsWaPpGPLq/j7MM7MRT0tMppJEHdZJkWt8YbYtspvpgMHXrAt+fJbtDXF+J5/Ura5RmqxTUiowaORNMsbxA3gGx7XtMA7NZVaMqearAFSDKIQBNMQYLTZjt0vvhvg/xLRGUJytIU6rEq0AfhzuFgAX6QPnaMV9fOeUwBNI6jygltRmxmDf6dRc7g9zaowjFllzcePTvJQ3Zc44c8+g/KJXL9fyEyDPcKNMjrb+h2w4Pp9O/73+QHQYknU0EbloMbew7Dcdok4ZYe57CD/wBv/I7jHRIP/p6d5/ClH/Hr3kiPJ1UoA9IJX6AeYtul9Q/xYB8vFrw+SSo7FwDMsUBJAvYldQwNXoaWIG02PcdD9sZs7i1xpnqO+7ysqtBAd6oPRjsE6cdjslQhUfDfCStUC16p1agGWnzFTIEs3QxeB8yTi+4TwOmKsKFQBo1eW2oiZHPeAZ2k79Ol7SH4zCCF1kzAN9V7k2M9O0dL4zmZ8YClm2Q01NNapE6iGsV55jaC0jsIm+PHc9rQCV6VOi55IbdWOTySsWJJsHgszEeloldIBt7nb647L5NWpv6BCEXLkzKjq0arHt7RF86PFNUqClEWVgY1vGpOUmCJ3YmNo6bYmbiubkgUjpsv93UuLcwnYkBTBIjGb1pyKf8A1ntzA9Qr/NAVaTMfLUBkkiNibyRe6nr/AJ2qMz4eVqcqVGtzBWGI0gXIInY2EmPpYXNcXzDUqRGlHZ3DIVhT5SB9nvuTMHuOtuTxgFRIV+gMlRHISukgEMbbQLt9caajNeSBs9S0Diq/I8GelVUqSASdWkyoRbCbzqmZtuPcjGiVgdv/AB89sH12WqEMldKkAgKGEt1upB+Nr4BzWXCMVIkhUNiA/MoMwDG8iBG/XrWnULDGcrnewFdpwmnHcyzMMFJBINxci4Mdvb64kWDsfn2x2NqNdkoFhGaj04QribRhNGHlLCh0YTRibRjtGNlEKHRhNGJtGFFPBKIQ+jHaMO4lmaeXgV6gRjA0eqpJBKhkH92TFtZWcUGb8a0w34dNmSDzMQpkX9IBiVBi8yCDBBiJ2imLSnFJx0V75eF0YzuW8dUyxFRGTa4IYdZkWIgg7TjRZLNJVQPTYMp6jv2I3B9jfDtqNdkUpYRmlqbgEGIEGbe5j5kd/pcPNGCRP3+m0T3FvfE+YAkXXYbkdp/zxS8MoQx/ASnZRI03N526D9ZxxU3ENaQ7O/rddLmgkyMlZJdZQhgTuGBH3GFVWEAm0yQRNuoE+n6YnyuTd/QGb+UEgzvYW2j7YsKHAszECi0e4j63In64Zzhm+PWEoGjZ+UAuhTIYqBBaZAiepGwkDvuL4q/GPhs5jLBkCGovMrBkKuvVVYdTMgHqu94xpz4eriZRQLWJA7yZB+P1wuXpVMrHlhGQ+qiyqVk7lDEoetpB7DfHibft7GQG1GzwMExyIPyu2hSJFx35/ZeA1ssyGHBU9ZEbY9s8If2QVKeU1/tlbL16yKxFIKFSbqrk8zRN4K37xOAvF/hWrxDMUUpU6WWApvUY1R5YJLIig6QZJJgWG5xu/HDVhQyvleetQZiiStAaxyyWFSCD5QvJAOwkXxlCr/s0Q5wz0zyKwswOKyf/APl2frZJqeYz8sRaky+Yi6Ty/izqEwNhAnY48Tz2SelVenUGl0ZkYdipgj74+mMlxCo/F3CvXNA5UHQ9JkpBg6wyMx52Op55RsLmBHmXijwt/wDWXq5yk1PK5h6mipKXKJYnfSSUJhoJBxSWUGOcBbMwsc3FAWY8COwNW8KQvUgFgSQCRv1EfxDeMbPN5BS4cIC4AhmLCOw0A3IMdum5GCl4blVTRkQ7MRGt4C37Qsn9B84Jyfh/NkTUDNJMhUEQekyTjp2baaVVsFw6Wnzm/oApvY5lxPv9kGMqSu5awjYL7WFvqZ+cTVRzGSBtFx1Hb5kfTFZlsjmP2kq9HOxzetaopAR3gAye3vi4XLWDMvPEElYJ027Y9Bjp+mB7qDmxnKZRUqwbVcGRa1vaL7x98S5ql6djaJGx0Erb7YQ0ybAH3P8AlgrM0YCiI6gWO6oZt3mY6TjLiq0zx790WLCIQGjHYn8vHY7ZXPCttINZpHKXPb949d5n7/E4CyvBKXnu1RSwNVqksARz6ZAE3soBBB3PviwABrsGA0a+/vfpMyAfeewOKDj2YarW/Z1OlWl6rAbKdlPzEke4A9/JguiP1z76Luc/ACnZrxBTXVTooavqX8MAKNQZY17bE7A/piJc9mCn/wBqNIGm9RtUGBvp3sOmL7w/4eGmEsptaJb3J/y2xoV8N0ouoO2PKqf5OmHFtNpcAReSLa2tzhVbszyJe6DwAB6XusRQ4+l1rU3pEgDm50ttLRK/JHfviDi/hag1MMkIxLgaZK8yRqCemOaZWJgbxjYcT8PKEIF13Kkz9Z6Yz1LImjKLDoQdAP5Gj0z+6f6/Jx00NrpbQDFiM2m5jjP76zZLhq0SLyDqLX6J9HLlEp6jJgf8ou1x3uMJn8lNRLidKzcX5RAvub/f6gy1M8Aq2aSx333EmZ3v/wCcStmFJVQ35VBsbWFtvv8ATHoAkH1UyAVUFVFYK8cr3id52kDb+th1w05JiJ5ToQtq1LqWNwb3H1H1xZvR1ZhwDuxv0uzcxMbXxJl6U6xNoafe0drnsDgJkTrCAPRU6VDJHqjeLEGJhh3se3tO+JaZDbGe/cfINx9cWP7OrIWMDmW4ifzDcR0I9sBZjIFQGktIJJUgNvt0BIE9gcO2s4Wz+Uppg8k3y8J5eJMvTfSWfSEUaqlRiEWmCJlyQALfB7A4o+LeOadMlcoFqOP99UU+WNoNOn+dTMeYSYP5djih2hoCTdFXGaKUU8zMOKSEEiQS7hfV5dMczx1IEDqRjJ8Y8duQUyitRXYvM13BB2qLamCOZShg3BJxncw1bM1WZ3qVHYiGaSxKzoMWh1iJAEg7DGn4N4M01AK408rgIN9QkhYjad4P26c7nuf9VgqNaG5ZrNZXhFWtMKW3BMEDmufZQxh46NJjGiy3gUFh5lQGV1Ep30lyLiLEmfeca7K5DTT8tBpHmAssQBygTe+/L7zPTBCZB6jJEwoUi/L6QxUyYAkkGe/0xnhamgnNYmv/AGfo1MFXYMTFwAsQT3LA3PSPiMUD5Gtw+vLg6DIbSbMGDeoDaC+q/wC6O+PWTk3A5gZduu4JHVehNp+IwPWyGumyVVDgAhxHLIHM0THXe0SMKSNCtAgzEql4XxAF6qodJPlsFDHmDU6ZFQ2Fjq3v9zc98sG9YDdyRMx84z/GsictWy7qjFlQIuqstELptDM1jylZmQQvaMWnB+K/tCWOmoANaakOgmbyu8/6jfBs9UYQ0iSOiKrZcSDHqiqmTWAAo9zG0XH1w+llIsj1U6/h1qyfXlcDr+uGUM/RMr5iypG7XO1yTvdh9SMFswkAXM9L/JJ2H174qcJFw30lJcZT8IcUagUquYzokhtXns8C40zULQDIMR0GLDh1bNUhK1i4/wD6JSLH31Iit+v3w0qR6T1vtcAgxfbb/W+FoZZjUFRaju4urM7Mi/xLTBFOexKkTBvjx/8AIbOMJewNbH8iBYcgB8kdF2UahyN/fvyR616mXdMxmyApDU6igNKUqmk+axkwVdVJ2hSx3EYfxjxRlaq1shn6py7kACoDpSqhIanVp1LqAYEq1p1LcYHyWQL5jzcxULLSEgMZBZuVBG0mSdumKbiPh/StdmRalKgSvlkrroB0DMKTMrKFgz5RECBpKHfyv8ftG7ZEHB/E/nzvK6HUw51z1R/AeM5Lhqsozhzb1HBVFZarsxAVVREspNhJiTucP8U8UHnU9VLzTRPm5pVAdUZ10JSMwG0o7Sf4lPW2W4XwLQaFTLpUpmq4WnWqeW1QagbUkUFEYwRqJZugCnF4tCrkK8USlWjWph4qcwfVIeXux1G5JJnXcHHTtW1A08IyOZ0A181hpta/wmR6IPOPTYeZlVzWX7ohoFLbnnV6i/ADD4wPkeKVWUebmM8h/iqmmD8BNJ/THGgtNitJq2XNSwpVHWrTUE82nUJ0jYGRuAb2J6O9FQKnMIiVFzA20gSTA2Cn3bHqbHs7GsxFrZ4gZ9dfcrjquMwCU3LUNUk1KzEn82YrNa0bvhwywIAEkksZ1MYknczzH7/9azj3CvN0VKNGm4Fyfw5Hzeesd7H63VLIMFUM7yFVWWQUkATAYExI6nHa2CYDQfKFMtIEkn1XU8uFEADeb3M73JvgXLOS1kqga6oJctHKKagw3RjsAABDYPXKeynsFBX4ECZ/1tgjfpH0j326G+A3qttGfBDbU3TeY42Q2jHYK0Y7HbiXLhRuoee0iF1nr77RG89cZ2sgXM5hmElqiCzD06R09yOsbY0RB85pI0liPqDF/gwR9PbFRxnKnS1ZFBZTcblgIue7C/zjyzfzBGcZxqMss11PGvAzlPstvwsDy1jsJPfB2MLlfGAorLamEA8q1GgHaSisF+Nzii4r/azVWqQgVVgAW1X1XYEgE26QCCpEY+ZbQq0ZpPF22kZHobLsdVY7xtOfqvUczGkzjIV1loH7wP2PYexOEoeMhXpjTMWuOcx3fQNKk7wCYwPmKoKloUgAkSJHzcG0Xx27BRqYzVMgEQLi5mLjPp5qdVzSAwZ5/oqqNYltJDaTBXmBMFkM+xkD6afqTQbmK8wBJk/Rvfcf9cLXoBXgAFTpuSdi4gTH70ie/wBIfQokkSBpDNJ6bNu3S3/g3x9DMCFzxJRiVRr9JABBgDe8/wAvt84dQqCT0gNa/wC7f2mMECmPN2gAiDafUbm+82j6++AuJcYo5Qasy2lmkU6Qg1KnLsBMLIi7EbwJsMTLrROiaEVl6ZZW0yzHSAoDEn1G1pjv/qKXjnjLL5UaAf2itJ5KbxTDArKPWAI1CPQL7CRInFeIfHNWspSmooUH/wB2s6qyt6kqv6tY3Gkhb7E4qchwp6zQs8wIJO7AXAdrSyx+h95JLkpICJ474izGacebUkLdEQaEpxOioiySrgSGGoz3tOHcN8NvUXVCqOYjfTLbhABsSOoiexxouFeGVplixU1FqKViGSHMByCtzMdxFj2xf5fh+mioUkItUckDra0dQBe0bd7AIAsiCc1U8K4dSprcLEqSxXmBB3kjV6SBIiYGNK2QHmXuxFTR1N9UA/xWIbsMA0aSsvNBGjlNiDDCT2j674sK2SKsdMgtrCyeZhD6d9mJsRsO2Fc6/qqNFkTkqV3C2k81yAoIEsSLwCY67z0OOGTY0UpqXAQKYYnSQVkwx/dBIPyPeBf2hKVRhI1OUBEleZQeYifSCCvTcExgs0PNoIqsYplGu/IeUMV7ALMN8juTiJMlUAhV+Y4bU8tgdUMFIBneSdLWBB5Sf8MGZwzL5dyWAMhuUzqAOoiSLgCWIuI37WwRlsygYAsBNFlW4eCS0KeU6diTvtG+IU4gyCdHvJsDphjebHlBv+mMkIhB8c4XUajohWfUIFUnTsBvM9R3NgO2MPnuEDJVjXBqabwugAEt/uzq/LqYkDTPvacehZjjMQVuZBIIGoglZAGsRae/Ttis4nX8wtSZGdWUqu4BQ3gAHpy7gxEW6YDeJt3KHXGV1XeHqn7RTL0VS+pWVSPMUD1CTf4OxkXtiCvwV6bcrVKTAtzqTzSN43YRfsOuJ+DZdcqIoqdZUyQFMi8c0HYCY2mPeTxxEsWVAA8SAXpkmw5fRbvI3IAtigjNvqpkHVS8K4lWeqKXlmoG0qGBXWSZksoAUKLfAGNVXqpTXy6RDNMOwghT1Ak7jt0+bYy2Z4iKaMKB8qpURVeoCGK29FMkAaSbljEzYwL0eSzlWgS7MoLMRAEKFEeoEjeDftPRhiVSm2sMNS7fk8+XJa2W5Zrc5QglX9VOmxqtfcoDpH8xqaBBvf5xW5zMkhsuBJr1C9V59TKAxEe+ofRQMXObIWhRQyr1gtVxOlgLBF3kXM/4MV+S4fozNCSXDV6o5uk0q1wYBPoG874ltjA6i5rM4t5ftUpyCJVRxDPvlaVEMrNToZtKpgH+6KjzAD3Vi7Aex7Ym8WUW8xXpVCisztRK3VKmr8am4NjRYgVIPRywiIaz4vkyzVADbdbCQyM0dP4vm2G8MoGtkVSCXX0AkjUyS1I/41D0yTI1Ul3jBSohrAx4mwn0TF03Cdw5kzgNOrTFLOUhJSfWomKlF9ypk+4kq2A2ptScFpZACJAuv8yjYe6iLelRfAueqVKuXR0QJUSGVjqBpmFMqwuOUydxYi+nAFXiDuf2h5XMU1/EIClKyjaoOzaZmBexsRBpSLaIDG/Tpy5c1JwLuuquMxnaOtZJDMyxCtqYn0wVHMOs7D64NprUnYOO/pYe9rN/y4ztHL1qjpUFVBSvyEglipksGUcpbUIYdCNxAOipPKmGe26sZ/NEgiZteZItfrHS54FznxyWBpiBkiKKJrILg6QSwB9MAkTp9P1vjkQWMi/aevTb/UYo83mFo1kSVY1VViVKgjU1TeOgEWB2nfF/l60097ahK+8GTE+0f6nCMc/ES4/pBDYgBS/sg7/1/wDjjsHUFqaFllBgSPMmLbTIn7Y7Bvnce/RGAcFRcMPk1FoEu6jUzPUJZhBkU2LGZC8xMC3QFcFKQ7FfMEs0gA7zML7CQTMX036g+f1vFtQ1jopLUcswUq+olUdiQywSA2kt8b9DgWrx6o1X9oFNVOo+WSzKjBSzAklgJVgCBO5IHXEt4AFXdOUniziSisyDQ+mPVqe7QQqrOnUAbkg9tRNhnM7xAMY0q2kh9VzN1XTvEXF7W6RGDOJ1XzFRjU5X0MBpU8zdwJkEqoQE7avrhatBEuaSjQ9FyV1LKErCjUIUbXO8denMWknkl3JmVBwzj3l1LIFIeOXlJ03gN1MXgzPe8Y9LytbzqKPTcOHGonTeCCItaeh7EfbF5XglCvUFXVTpqRR5S6li1ORqZdh+Q2EQvWTjWtWKMmioBImlpOs7kNETf1gW67DSNNqZIMlKKZCtqlCVAAETJJusSLQCYWF77/OAOL8Zo5UoKtRFW/UnUyg6jcdmAA+ADJBwJlq48unVZPLqM+moF1fiEiC6GSxF5noevaj8Q0BnBdDSUMCuq7SRBJsAZEdVA9zfHRjJI4LcFin+IP7VD6ckhFr1WAFR1aeahdlpMDPqBa3SCow9N6lSozEszNd2O9Wxh2JMeYOpk33vJbTZTw4lKWKvUgyFAYC8yxaxO3QADSJDb4sM3wZaJZUD2JUsTIaAQ5C9BMj1Gwi04owtmNVJzXROiq+BcDRqi+e408pYhwpMhrEgnSbRcdTvJxpckqU/O8tgA0AaWkmBKgmRBCi8dz3vWcJyqQRpEkAklikmWIAlgCfb7zOD5RGYGn+YBl1tAj8pvIIj7jebY1zoKxreCs1z1+YaizAkgjamRaxubmOljtib9rGkqUm+qSZJBJblBmTG/wADFQ9WkGBKdSYLEDcXkmew+tsLRr0RqETI0i7QCCQQIPMJnr7ydsQLmjUacFYNdwVkSiKAKcBS1hMwGk2CkzY7dT747iGYWoyt5cBAyxclp1AsT2MREbxe4BFqVkgaxMk6STzXDry+8ahIgwPrgs5qahKoJE67KSeWoGMTG5Ptf80XVzxpCcNKzXH+FVSaXOVNSqqrq5otJSWYsANIi/Q7bYt8jla1Ly1FaoaaAFkMldh6d4gxcDaLRgvMcWipTYqIdg6zpadNPMKYggRpZTc9/nEtDiiHQmmShW3LEytiuqAdgTvsfbEANU0cFGag9bF5jftBuSSCBEfIjFbx56lSmoWrsZKmnYxIEHTbla4NiMQZ3i9AIKTVQr0ygPMqmaZUmdMiTpII/iM4bX4/SIP4ilAL7ECQZtN5Ht3HYYcmRCyFRZehX85+UHywbkmBqLMFIHNsCLE2F5NxqKSP5ehqi06wOpSJYMCJCgtDaZYQOhJ/enFM3HadJmGmFq00qLVEAqdGkEiCROk3mRr63wvGOMKHpFWV4pgMoM65QQSYMqDe/uYN8YxrQJQWkGFclEbWscyoTaRJ1U1vKAkHWQff3uKvi1UrTYU6kQCzbkaZEhLACbA2BPXrNplM+KlLW2gVHXqw5gWQ6NVhI2E+rcmRLZnLo7hqZlmFKsGVwwIZTIkEdDEggRHtdnAuaSsAggFaXKUBSLCq8urDUyvUsQfSCFAZbMQZ1AdbRi+4fwShnaiB1DGSzMCTPlsCQZGxNoP0MDGH8QcYJzOYRAPw6zodVuYsZ9oAEe0LvM42vCs+1DhNTMuArVFYU+hupZ2E/wCMj2KztigJCUtlUfG889fijuv9yVWjSgwEAdQDHuoqNHUdLYn4D4pVs/RWopDNVUq2jTOoMCJkho1b+5j3peGUj5dSsiqsU2qKHJUSVr0+YtADA/QBvqK/gWgZuiZUEltJBRtWhW0gWkAEAG523jHM903ysrilBiV6BU4ulSpAJPOwm4JUgm0DedPURG3XBHBlBqVBRNmAi5gBoNNvYpWAHcCo3bGH8Nh6jpV5Hm6klTp1BgSIEkkiCA3Qnpc/hmYbL1KqDTTFOqPMP4l0Zak7A7gzAkYbEckGnF1b8ezFWnXXR/c10YhEEulVP7ymDsFBtptGpbGDIxzDIkuKdR3UXV9LCfT6lBWNQ2IFgY3xo6+aWo6AEHzialFhfTXpqRWpjY89OTuLtHWcU/F+HmqqygLeYy0y9QCYPPTNS0SDqUREgg2IB01MJ5FK1k6oXKK61J1ESsFGYsAF0+kxAO4MdgdsMrrWpnzqlQLl6XPAsDvYnTqk9QGm9o3wXlszSNIimugJ5ahmJgaryGNmaGVosTJ6TgHKcZFRa6q1JwVIWGQGSCZtqBEgfAHYRhS6WlrfNaKYJlWK8Wq1KtN3VAoy9M6ZJPMXgMSQVbRIPLZp7iTa/FKVNQXqLr1SAWFxeSJN7np+7iq/ZBWqJ5hSPLpksUBEg1iLT7GRaY3GIs5RRW1IZXlAIgKeVrggC0zBk+kgmIx04jYKMAK+p+MMuABI2H5l/wDnjsZJRUgQbdPxThMJhP8A0ieSy3Fq7KQzfs86VLU6dddUOC5loClrxAJvOLtfD1AU6VVHFGKYMBhrl1EsFIJMMdtjEY83OfpxHl/TUf8A44JfjUMG0C6mwJjmM9eoHL8DG7tuQMI3rtbrZ5rwgqrTfz/MTVEeT5DEAaiDM2hY1kGCw74lreH/ACaYRnQkrS1OCWW9YaZixAURaRAtjE/7eOmQuxMDWY9+X7friXLcerVNelV5UDtAHppkXvv6vtjMIGZt/a3eFXtalDxKNddGhtIgkTNidtr2n6Y1dXKN5VJFc2W8PJuxgWBYG4HTbHnNDxPzyaNM6QxuXIJAMA807kbRg5PHdVDTACRAJBlouTpBJJFo++GdTpnILG1XjMra/wCyzSpkhmBUEmXcavoTtaBB6Y7OU9NTVSdgoJ9RViYJtITVNjt0PtOMTmPFb+WpOkM+owAQI1EBt+4YR7A9piq+LGanJ9QewiVuD3Pvfv7dGawARKDVdMreZipU5jqJQvpvBiQW0RExY/8AEdsMfMatVz1BkRfr9Tb74wp8XO1J5mzAgdLgiSe8R8xhi+L6nlMIHqXv/FMHpJMxioc0EFROIghbOnWpgEOWsaZMAHeY+dj+mJOI8Ul6hFMsDUMy2mSRq1nltJtfaScYWl4mcflBiDHMRbuJ2/6++O/9XPf8OZ3EvFgB0b2xj92834HimY57MvstrmM2awphVIBNZjLrIFIPyA6QeYACdwe5M4yw8eUYA8mrYAD8c2O5O23tgTKeMHRmPlK4IgK2oqvcqNViepwg8UKBAyVAe8MSPu2OOpSaXSOS6G1ThEnivWq3hmqTlyUS0cpqypJD1B+IyagYKCbeoxdQWlahoLVWCBGNVNZqEEhSwJgKYsBMXGskbDV5wP7Q88WX8JmgGFKswIKFSCOo0/0w5vHGdaiEOXY09RIIUi5meaPc2wu5Bz+60VXBbfxBwCpRbKKwQSGgK59WlzE6bAF1O3fAH7I01RFucA6+ur1ekAQINj+WNjOMzxPxdnKnk+ZlSumdHLEzpuCRfYfE++B/9vZjplz6ifUNyL9L/HTFQ1sQUuJ0yqep4ipwVNEzpVZ80i6ADVGnr2/6A4maoI6g3Bux3BB3HQxi58P1mbz/AP2gblJJFWmCsajswuCbW2tgI5up/wDqyJNywE/pOJQJtPr/AGuqnUAB3jZ4afATPEPEvL8gFCSaNOeePyrayjqWv7jtcHiPFBTqFANcBb6j+dQSsEflJK/TFhmM5UYrqyqiEAH4gWQAADt2A++OqcQqsxLUFm29YfTDBre/2oFztO/ZBZbjPmrV1ALppmLzJJUQBEXAPtbGn8JZ4ZinVo1jM0NIqz+KiMDyz+cBbANtMAgWxS5XiNc1SKiCmhUKdJglAOURqAcGNzvvg7JZ5FuBfb8rfp5l8PkwtAWYzUcDUd91r8/4Xp1s0yDzPMd/NeolQNTBrENUZqYIqINM6TcGFAnYW39oecCtToU2CLQpVUCgW1+SNiT+UPTgQdmwN4H8QUf2qrUCEBKUKLErTp2pqYZpMBRqA7dDjH5jxITWc1Dr11GqMNS2J06gBqb90AkEWAxNogHVac7Hojc3nHXh41X80qhkDZWzTsYEAelOnTAPCMiaeYpJKhQKbldCSGqU1Z4IAINyPgCZxZZfjlILDUHKKz1YNTWvMBygkKURYmL3Y3vcQ+KqXmoVXRoLNAFM6+VVVGdjICiCDfa46hRMEBvFBdNyUf4X4MaiKU8tdNFgNYKMSzOAF2Au4J7XOLLiXCay1XMj8WrllVAViYcMk9QSpuWtvtc0FHxQiFpovrEg6XAAEsTEA6SC1jeIjriM+LGWilKlRYqgWDVYvOjVDMVQSRqN57dsMZkEBZjW+4crHh66WBr0Sz0SxBZjRWQIF9XlEpBv+CDscVnH6zEU6mtlo1wKoRahVVqLeqhbYqHAIIvdYtfGS4X4urLmEqsoZkq6kVCQAWADKQFJM2mxJuPbGgdRm6edoNSdKNMitQDXam9IlWA5CAhQ6SbhSAMMModksMWLUTwzIHMI9Q1EVS78ujlspJbSSDGpwRMegXxHnOCUqNGo9KqoCxyhRMqQVhg0wBNgOvzOI/ac2A6q9fSJVgp1LbpalBEf198RovEWpMyPUFJWUHUwQTYggECYsZAtGAMWYyFu6GWkIUqD+5pwBYnWaxMX6XEbWwmZQisEDg6SrmDJAkyQZJAIE2HWd981W4VmzSyuh1DrRhzMDmesU6QeQRt198QcI4dnhmWD1Dr8slj5pXUuhuUNbpAi3brh4SyrSuBrbnp7n81Pv7qT9ycJjFtwnOSZLT15jjsU8lNBZzwzUptDxcAggyDqAI+sHbpgx/CbFgNUjyhUkA+1r/m0nV8Ys8/w+tVqHSrMFDz0gBqmmO/IFOG/spKyy1SV5LT0Gmw7cpH1GJgmMlXd3iVTrwanoEV1uwEFTI1Br2Bm6gfUYMbw2EH4VXUHQAuCQpDVNBmVB02G/bBGVyJ1awpXywzqT10TAHvYYmbh7IjBJYE0ESREl2DMPowIxso3aqqHBVFUyHKXUkAA84YA9fn6YvKfhOkER6haRAAns2xtvfFhk+GJpHnFvMGklRYcyg/pJxYnKtUNNU1BANzeTcgx7gjDkzkphoEys7nfDyJSv6BJW+oy09v5du33wtTgSBAqgdS6mfUJBH0P2jF/nuGqyJcFkklht6YCx1EiJ+MVlYzU8w35wSAIBMDf2sMMcYWtbTdF0C3CVWlYCWqAQBuNJMkexxFUySCmVCi7yLCQBqj9CB9MWeRy4dryJkSTA1Hb6Yi43SSmxVZsSPfsD7zE/XGtdLhPNY9jWtsVULkVi+/LcQJnaLe2CavBgCwJC3m8CIgEfIvb2OJ+Gstiyk2nadouPcXxYcRQNUY0wzF5YyN2ZmBMe7QfrhXudMN5raTaf81SPwtaQVtQ5iQ25s2pQ0fwyG+2AV8LKVn9oF1tCHrII36Y1lPLa2h0ZyNxMX0np3EAfTEP7GTrZOWmBNoMam3H1O3zjmeKhMgrqZucnZX79Fpv/UFBauXUjTIN5Kj0GlpMQdLEfYnDKRSrTOXIJC1Kjgam5lLERINjpIv2Ddd6Q0DCEhTdQpJ/nMfqb4sRk2FSC0Fg5YibBtZcfINo9j2xIseALpmupXt0+yE8ScbWq2VAWCkzckGFHvtqpx9cVlWqpNQrq2aBBs2qQu9+3+LFnW4aDVotBAEUwsCPTVYW94AxY5XhNJGptcampsSSBB1An7C2KAkCxU4bJkLzpCKQfTVrBygLroEaiJKme174H/bahDEM+nr22P8AkMa7Oiio1sKesqmqXW5JhpE9Af0wK2ey4WohegAbiGBuAR0P1+uGAPElMK2HJoVNx1TFFtRE0ksCJsqST2BMx8HtivrhmaSXkgEiYsoEH7CcaCtncq1QOWXlpoqqoYrIAkiB0JP2xHnOIUai01hiFUyVR5JIA3jpA/0cO0GFFxbKp9Lg1JNQkUwDqMwOWB7C9vnF14OyRqOQxb0AQJMg6pEf4f1GIciirOlazKbMRRY2JU9f5cWicdWnTanTpVkpNTKu+lRUYsBDEloAmLAxB98Di7AWgEqkBrwQR8/K0/D+NUMrxIVamYaoxWnl6tNQujSQiu9Qi3d4HX2xS+IOHPlMxmaCs6eW1WorBiAysimjyjduR2J7gfSn48hq1Xc5esjGo5voWAzEhTzbiY/8Yv8AivEqtehQqPlamqhSFCpVZ6cPIPlkidWrTMnrjBSIbe6TeSYFuhVZm6xqcOphnYsKpLO0szeb54BYkz/uxf8AgXBPDM1TNSmy5hwyPRRF8uUb8FKb1A5EidEe8bXxAmcd8vUoilbSJJqCQQ1VpFiSAGcQPfuMB8KyFSm9NVvBkhneDYsBOjSosT+mJ4XYSOvfyqeHFIVvwXikqGZgGam+ttZGq7kwO2oaiT9NsHZ6tpStSol0FJMsF0yAGYV56C34ifYe2KnhGpOVKaxEAM9WwB1EXp333PeMXdGvXeq3JTJ80M4LvDCmVGifL9OpJn3wOBLr5d/2mBaGwM++at/CnBeX9srTrWq9SmCN9IFOkXAuztVv3inhfF3Cq1LJtSotqrVdD1GBYfhoQVRSfSz1Cahvcn3GCHz+bLBGXLkgDMP+K4BA0qqk+XymzGLk6ycNzPEK9Qv5q5YqXDsDUqaTF0p/3eyyv/CMIN40YmhacL7OPfcqu8O5auz1ETzCqtcINRBZWUm4/fCtP8PvgzjYqtlXFQCmZddIjTYMxBG4OpSt/wB4Y6pxKuKbhGpJqmStSqWsYLjk7zjP5ajUpJmA1QOSoUl2qFpqEoXSFhjL3na2Nh+ZCwNZH1LR8NyJdAP3aNMaZ3IevHzGg4F4jQC6asiQ+kjVJBU1mhvYnSP8OBuJZivTak9I02qChSO7QQ7sqkW3iqNx1OKjiHFsy7Ev+zIZGyVWLFQRMlrzYHvA956A0rmKLqZJySdREkmL2npjsA08tmCoP7WBIBjQ1p6erHY3xcVluC1Gapim6ul0YR9RZlPyL/U9sVtIqCCBbVsbkG5j3GK7gvF2rIwIAUnzQLkgrJif5RGLngORFR6uomFB2JBOq+4267Y78Qa2VyQSYWd4/mKjKi0CNKqQwAM3sdRiACNj/SMUGYq5gMi6y2l1dQR6iuwsLx9sekVeHgoNMLHYMN+2hlx594j8SUxVhRU5D8SVsTJZj0x5tVxDyJvwXQ0WlT8Kyuaq1dWk6ixN/TsAPoB03sMaevxI0wqmQ0SekAAxp+5/4sZKl/aMy/3VBZ/fq1HqN89APpgvO/t2ais9TLoIYDQpmFUsRzAzaeuLUrfUJCVw4Zq8zWlYEwWAYwdgSNIjp0P1GKLxVTPloMupE+sgx6Qxv8z/AMuBW4TVd5q5mqSTB08v5lXp89umGU+AUObX5jkaTzN3akDPezN+mOlzA7T3Ug4jVUVDilSkYJ7Egn/V74lPHGf1mYFusQIG2NUeF5YEqMugBmCJLDcTJ374B4jwIIFdI0sbTYj1kzv379MSLCLp8QKrsjxZgdKiqwvAVLwbt1wYOKZjzGIpVNU31MqkEe14gkH64g4WT5qAGJn+if6+mH8MzGp1DTzaZNvzDL9x/H/rqkp0TTzGbJZlRFlgSWcm5KkSRHcT8nDqdDNeX/eUVAPRWYyAT1+ME5TMAl94mlIHf8G/6nFnSQClWBAnXpB7cjzgWqmTJ1yADmSBeNNNVuCOpH8U4Lq8NqFl15rNMTMQ4WeVjbT7SfjViakIGjstS8km7AX/AOEffB9UF2BMSusA/wAqOoPsYdftjCgLL5zK0ZGpsw8FNWuo03Kgj/nGCMvwzKMy6KOuQvqLGOsmTtH9cXmb4TTeGK7lZAsNg5AHyq/bElWmtOlygKOVRG8C3N3Nh9sIRomCqf8AYdBWA8qmLCOSZMxc4Dz58pToprJCzCix5za1rgY0eWfnpggH8Opv3lxP0In64pszXVah1z6VNgD1M7kdzijZdYJXQFRrm6nmOyj1b2/d0j6WOLWnmKtSmfy+ssSbAfhgf1/piZ81RqkeWjCVEzC7KB0ncqfvhudXy0VSg0tD2cyZIiTpFh2wEubCBBN1x4smkUxr0kdDsBct7kzt7DA2bzGlQiqTOjm6EEpt9z9sJ/s9leDpsovc7ifbEjtpENBB/hMiNiDq3nFGsOElmRSF3ih2iKymZ89AGEMmlv5gRMD4Oo4uOBZ9alZ8u8RXQ0gTstQgeWbdNTR9cV3CuFNUp61YKoIAmdVrdD798Ff7ORa0loYmeWmbMAJI/EtsOmEdUjwEpwwnxAIfhGTqLXKvaC4bsBrcEfUGPtiSrkigLa59IiewIMjoYJONDmKIqVSQWBIVmstzYlrQLm8R9TiKrw1HLGTBMiydZ3kHucSNSlBOLTnmqNp1JFtUhqUV0+WvMCWJBIHKNUR1lRHzgjw8itUqliQAFVdyLa2qt8wI+XXCUcgmpVvzKQT+HaYFh5fYY0mT8MrSQiZ1aZMIPzAmyoAdXX4EQb4x9aiBDENp1JlyzHGczVNGfRUzDee8WNOkQfJoifSZAYiMZrMcTd+WW5QYMkBiTTk++9vYAY9I4rwumSxcuxaSbUjtIjmpmRaLyYOA6Ph3Ll1P4lyAAVy5Hz/cz+Udegwhq09SmDH6LM0aTCmphtWhgesDXUIB/XBdXgzuHp6iVnUrbOpWopgwbgkD6DGqfgFNVDanty28kEyWMn8L3wTw7hNNm3fU03IpdIPSmDjX1aRbAPRY1rw6T5rFcRpNROWpTq/9lRVm3nRVoc1+t2ODqFJYJqAFtwIhQpJuOx6n2OLDxv4Y10mrpUCeVSdguksCqJrFMnUIGpAZ/wArY8m/9Y1dgKY9xSpaun5mUt+uLscHCyk4QV6iHyvSuB7a0t7YXHlJ8Y5j/wDLV/4sLgwIx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eg;base64,/9j/4AAQSkZJRgABAQAAAQABAAD/2wCEAAkGBhQSEBQUEhQUFRUWFhYXFhcXFxgXGBccFR0XHBgVGBcaHiYeGBojGxcYIDAgJCcpLCwsFh4xNTAqNSYtLCkBCQoKDgwOGg8PGi0kHyQsKSwqLywsLC0sLCkpLSwsLDQqLCwsLCwsLywsLCwpLCwsLCwsLCwsLCwsLCwsLCwsLP/AABEIAK4BIgMBIgACEQEDEQH/xAAcAAABBQEBAQAAAAAAAAAAAAAEAQIDBQYABwj/xABEEAACAQIEBAUCAwUFBwMFAQABAhEDIQAEEjEFIkFRBhMyYXGBkSNCoRRSYnKxBzOCwfAVQ5Ki0eHxFiTSJTRTVGMX/8QAGgEAAwEBAQEAAAAAAAAAAAAAAAIDAQQFBv/EADERAAEDAgMGBQQCAwEAAAAAAAEAAhEDIRIxQQQTUWFx8CKBkaGxMsHR8ULhBRRSM//aAAwDAQACEQMRAD8AqgMOAx0YUY+rXzycq4WMKGwuMTJmGlRh5XCFcCFGVxJRYg74a1PDCMCzJWprBhB36HFXXo3w5KsYMo6W3wv0qn1qqK4YRg/NZaDbArJhwVMiFDGEjEunDSMalUcY6MPjCRgQmRjow+MJGBCZGOjD4x0YEJkY6MPjHRgQmRjow6MdGBCZGOjD4x2nAsTYx0YdGF04EJkY6MPjHRjUJsY6MPjHacCE2MdGH6cLpwITAMSKmHKmJCmMRCj04TD4wuBaiIx2nEmnHacKmhRxhcP04QrgWps444XTjowITYw0piTHAYEKEjD6dSN/0w8pOOFEHrGBbCV6wIwK2CcxldPUH4wOVwBY6dVGRhsYl04TTjUqjjHRh+nHacahR6cdpxJGO04EKPTjtGJdOFjGIUOnHaMS6cdpwIUOnHacTBJsMF0ckACTzECQvQxuJnmIG4H3m2JVazaQlypTpOqGAgaWXZvSJ/oPk7DBFLhxN+Zv5RIntqaFn4nEy52IgAwQRqH6BRyr8gT7jEnFRFUOCSph0JkwDFv+3viBfVc6Ppnz79lUNptE5qJcmmlWtBLCXdiDp07Cms9Tv+6cKtJdaKq0nlgGvWSAeoLHmw4VAcuVA9L+Yp9mhSPkEj9cQZLK66igk2bWIsRoBJ+kTb5xFzH7txxGROvn8K9N1PeNDhY8r9yly1NXVSfJDECVDVhB/d1EFd+uJTw5SoYCp76dNRfUVX9w3I9+m84By1OAoGwCgT7W+uCc1ThgpkFQqneQQBqHtzFhiu7eHANcZz49+ikXMIJLbT0SDhrMCaZFSNwk6h8oQH+sR74GC4ta2cc09Ttq1GFYgF4Hrh/VFwsTFziSgRWA80F2J0goCa14htoqqIIvf3GAV3s+sW4jv8cpSmi130m/Dv8AtU+nChcHZrhhTmBDoSQrrsSOh6g+x+RIviAUsdbXteJaVzlhaYKaiYRsS4ZpwyxRxhcSacJjViM047TifRjtOJyrQoNOO04n0YQrglEKDThCuJ9OGlMEohQacJpxOUw0pjVkKLHTiTRhNGBEJjqP9HEZTBK08E08oDjCYWhsqrKYQpjQJwpDb9cNz/DVSnJI9o3+2F3gmE26MSqArhNOJyuOC4pKlCjSiTh/kRidBiTphSU4aEGaWE0YIY4ZpxsrCFAVxwpkmAL4mK4KpUdKyLt2ibH6jf2vHzIlWrCk2dch1T06ReY9VBQ0qWXSzOBJ6Kw7KQZgQZ2LQYtJPZXOsrhjBiIB2gflA2AjtsYIuMAU+H6axqySxJaCYAJi6xtsficHBC8mAHG4E8w6uLWPdfqOoHKxpEmsM9e9Oyuh+EwKRyTuIZYTrT0Nce3t7Cxj4I6YSlR102FyU5luTA/MAOgg6jH7mJMki3RrB+oMAXnV8/6mCRh2XBp1RP8A2IPxupEH3B98OScOHUXHPvJIGicRyNj37puS2qILlqZMfyXU7jr89vhvCUmosAyQ8bi+lota0x126HYyUXWlmNJYcjAwSJIOxAPq6bdj2wb4fpac9RTeaun6DVP6A4So8YXkG2Gfb9JmN8TQRqqzh1ANUVdhqWZsIJ5rx2n9MR1AXdm6sxMdZYzH64fw3NEVqtMoytTDrqtp2K+5B5hHx8YJyy6WLdVEqfdrD7G/2xQP8Re3kB17hKWWDXd93UGZpDVpBsoj5IsWB7Ez9Iw/TpuN9l9gLavm0fc9sS0KV73UD67i09Jj9NrWRwTeN+g6dAI/ph254DpmlcLYgisjmY1aiOeS2uStSblX7GbhokEmTgXNUVu9I6knSepRoko3uO+xg9sOSr5e12BncQJ/KDBvbe8TgLgrVac+eVcPCuAY1Beo5RfaO0e5xyy6m/EweH274fhdIY2pTOJwxDIa/HfVJGF04KzWV0MQDI3Vu47/AD0I6EHEWnHotcHCQvPLSDBUWjHYm0Y7DJYRunHacA57xBRpWnW3NZIIlBJUsbT8TuO+KfNeL3keWqquqJaWswGhpsOtxB2jHI6uxq6xTJWm04TRjJJxrN1ChGoDUhbTSBEFVkEqh2ZanXriSjXz5AJ1wukt+Gv5VGqxWTz2P/bEv9scCqbg8VqCmGlMZkcUzwWdKkCNTPT0gDSgLGAsDUX+2DMn4tQ/3qlNrjmHNOna8kDVAm2HbtLHcuqR1FwVyUwhTElGqriVIYdwZw7TjplShQaMIVwRpwmnBKIQxXCgkbHBYRYwzyfcYJRhUYrt3whUnD/Kw4UPcYyy2CoTkDjhw9o2xOKQ74d5xGzHBJW4QhTlWG4xwGC14g3XmHviGrWnpGAE6rIAyQ7AYYcS6ccEw6RNy9DUwH3w6pV59S/TYgx1g2v22xPTYIs9SRFp2vPx7+wwr1lYSUv7Hf7/ANSWxxF2KoSRIFh97e3kukNhgAME3/H5Q2aztLeodDHsrtPcmAbbe/W+HU+QqwvN1IgqR3kHbDMzlnZopuIAMqToJmIgwQ3bcb7SMSJQZSbm5llYWPvG4PYj9cTpuLi5rchoftr6qr2Boa4m54ffT0VlTySZmRSha0FvLsPMAjUV6BwTt+YXsZwE1MsCGHMsxIgwN1I7i5/4vbD6dJ/XSLoymxFyrdNrMLbdb2wR4n8XUv2T9odVTOJClBB1MZ0VImTTOksG3ER0xB9c0SNRpyPA8kwph4J11/IVTWy7uy1SqgIxXXaSum0wbQ1iSLyIvMXXh1lOeoMGmNTzHqIpOhNrDnn7Y8Yr8VquxZqjk/zEfQAWA9h2x6p/Zhxw18rmqb3rUlR6bdWGqoSp95Yieusdsce2bSWbO8i1jHnH3VKTQ54nl7Jcxwzy8zmHDk+ZVcaTAA5i0jvsv36YZmUbTCwGF9tQmJWQN7QY/ixd8XqU6fDXzNUatbhwvdR0vsWaPpGPLq/j7MM7MRT0tMppJEHdZJkWt8YbYtspvpgMHXrAt+fJbtDXF+J5/Ura5RmqxTUiowaORNMsbxA3gGx7XtMA7NZVaMqearAFSDKIQBNMQYLTZjt0vvhvg/xLRGUJytIU6rEq0AfhzuFgAX6QPnaMV9fOeUwBNI6jygltRmxmDf6dRc7g9zaowjFllzcePTvJQ3Zc44c8+g/KJXL9fyEyDPcKNMjrb+h2w4Pp9O/73+QHQYknU0EbloMbew7Dcdok4ZYe57CD/wBv/I7jHRIP/p6d5/ClH/Hr3kiPJ1UoA9IJX6AeYtul9Q/xYB8vFrw+SSo7FwDMsUBJAvYldQwNXoaWIG02PcdD9sZs7i1xpnqO+7ysqtBAd6oPRjsE6cdjslQhUfDfCStUC16p1agGWnzFTIEs3QxeB8yTi+4TwOmKsKFQBo1eW2oiZHPeAZ2k79Ol7SH4zCCF1kzAN9V7k2M9O0dL4zmZ8YClm2Q01NNapE6iGsV55jaC0jsIm+PHc9rQCV6VOi55IbdWOTySsWJJsHgszEeloldIBt7nb647L5NWpv6BCEXLkzKjq0arHt7RF86PFNUqClEWVgY1vGpOUmCJ3YmNo6bYmbiubkgUjpsv93UuLcwnYkBTBIjGb1pyKf8A1ntzA9Qr/NAVaTMfLUBkkiNibyRe6nr/AJ2qMz4eVqcqVGtzBWGI0gXIInY2EmPpYXNcXzDUqRGlHZ3DIVhT5SB9nvuTMHuOtuTxgFRIV+gMlRHISukgEMbbQLt9caajNeSBs9S0Diq/I8GelVUqSASdWkyoRbCbzqmZtuPcjGiVgdv/AB89sH12WqEMldKkAgKGEt1upB+Nr4BzWXCMVIkhUNiA/MoMwDG8iBG/XrWnULDGcrnewFdpwmnHcyzMMFJBINxci4Mdvb64kWDsfn2x2NqNdkoFhGaj04QribRhNGHlLCh0YTRibRjtGNlEKHRhNGJtGFFPBKIQ+jHaMO4lmaeXgV6gRjA0eqpJBKhkH92TFtZWcUGb8a0w34dNmSDzMQpkX9IBiVBi8yCDBBiJ2imLSnFJx0V75eF0YzuW8dUyxFRGTa4IYdZkWIgg7TjRZLNJVQPTYMp6jv2I3B9jfDtqNdkUpYRmlqbgEGIEGbe5j5kd/pcPNGCRP3+m0T3FvfE+YAkXXYbkdp/zxS8MoQx/ASnZRI03N526D9ZxxU3ENaQ7O/rddLmgkyMlZJdZQhgTuGBH3GFVWEAm0yQRNuoE+n6YnyuTd/QGb+UEgzvYW2j7YsKHAszECi0e4j63In64Zzhm+PWEoGjZ+UAuhTIYqBBaZAiepGwkDvuL4q/GPhs5jLBkCGovMrBkKuvVVYdTMgHqu94xpz4eriZRQLWJA7yZB+P1wuXpVMrHlhGQ+qiyqVk7lDEoetpB7DfHibft7GQG1GzwMExyIPyu2hSJFx35/ZeA1ssyGHBU9ZEbY9s8If2QVKeU1/tlbL16yKxFIKFSbqrk8zRN4K37xOAvF/hWrxDMUUpU6WWApvUY1R5YJLIig6QZJJgWG5xu/HDVhQyvleetQZiiStAaxyyWFSCD5QvJAOwkXxlCr/s0Q5wz0zyKwswOKyf/APl2frZJqeYz8sRaky+Yi6Ty/izqEwNhAnY48Tz2SelVenUGl0ZkYdipgj74+mMlxCo/F3CvXNA5UHQ9JkpBg6wyMx52Op55RsLmBHmXijwt/wDWXq5yk1PK5h6mipKXKJYnfSSUJhoJBxSWUGOcBbMwsc3FAWY8COwNW8KQvUgFgSQCRv1EfxDeMbPN5BS4cIC4AhmLCOw0A3IMdum5GCl4blVTRkQ7MRGt4C37Qsn9B84Jyfh/NkTUDNJMhUEQekyTjp2baaVVsFw6Wnzm/oApvY5lxPv9kGMqSu5awjYL7WFvqZ+cTVRzGSBtFx1Hb5kfTFZlsjmP2kq9HOxzetaopAR3gAye3vi4XLWDMvPEElYJ027Y9Bjp+mB7qDmxnKZRUqwbVcGRa1vaL7x98S5ql6djaJGx0Erb7YQ0ybAH3P8AlgrM0YCiI6gWO6oZt3mY6TjLiq0zx790WLCIQGjHYn8vHY7ZXPCttINZpHKXPb949d5n7/E4CyvBKXnu1RSwNVqksARz6ZAE3soBBB3PviwABrsGA0a+/vfpMyAfeewOKDj2YarW/Z1OlWl6rAbKdlPzEke4A9/JguiP1z76Luc/ACnZrxBTXVTooavqX8MAKNQZY17bE7A/piJc9mCn/wBqNIGm9RtUGBvp3sOmL7w/4eGmEsptaJb3J/y2xoV8N0ouoO2PKqf5OmHFtNpcAReSLa2tzhVbszyJe6DwAB6XusRQ4+l1rU3pEgDm50ttLRK/JHfviDi/hag1MMkIxLgaZK8yRqCemOaZWJgbxjYcT8PKEIF13Kkz9Z6Yz1LImjKLDoQdAP5Gj0z+6f6/Jx00NrpbQDFiM2m5jjP76zZLhq0SLyDqLX6J9HLlEp6jJgf8ou1x3uMJn8lNRLidKzcX5RAvub/f6gy1M8Aq2aSx333EmZ3v/wCcStmFJVQ35VBsbWFtvv8ATHoAkH1UyAVUFVFYK8cr3id52kDb+th1w05JiJ5ToQtq1LqWNwb3H1H1xZvR1ZhwDuxv0uzcxMbXxJl6U6xNoafe0drnsDgJkTrCAPRU6VDJHqjeLEGJhh3se3tO+JaZDbGe/cfINx9cWP7OrIWMDmW4ifzDcR0I9sBZjIFQGktIJJUgNvt0BIE9gcO2s4Wz+Uppg8k3y8J5eJMvTfSWfSEUaqlRiEWmCJlyQALfB7A4o+LeOadMlcoFqOP99UU+WNoNOn+dTMeYSYP5djih2hoCTdFXGaKUU8zMOKSEEiQS7hfV5dMczx1IEDqRjJ8Y8duQUyitRXYvM13BB2qLamCOZShg3BJxncw1bM1WZ3qVHYiGaSxKzoMWh1iJAEg7DGn4N4M01AK408rgIN9QkhYjad4P26c7nuf9VgqNaG5ZrNZXhFWtMKW3BMEDmufZQxh46NJjGiy3gUFh5lQGV1Ep30lyLiLEmfeca7K5DTT8tBpHmAssQBygTe+/L7zPTBCZB6jJEwoUi/L6QxUyYAkkGe/0xnhamgnNYmv/AGfo1MFXYMTFwAsQT3LA3PSPiMUD5Gtw+vLg6DIbSbMGDeoDaC+q/wC6O+PWTk3A5gZduu4JHVehNp+IwPWyGumyVVDgAhxHLIHM0THXe0SMKSNCtAgzEql4XxAF6qodJPlsFDHmDU6ZFQ2Fjq3v9zc98sG9YDdyRMx84z/GsictWy7qjFlQIuqstELptDM1jylZmQQvaMWnB+K/tCWOmoANaakOgmbyu8/6jfBs9UYQ0iSOiKrZcSDHqiqmTWAAo9zG0XH1w+llIsj1U6/h1qyfXlcDr+uGUM/RMr5iypG7XO1yTvdh9SMFswkAXM9L/JJ2H174qcJFw30lJcZT8IcUagUquYzokhtXns8C40zULQDIMR0GLDh1bNUhK1i4/wD6JSLH31Iit+v3w0qR6T1vtcAgxfbb/W+FoZZjUFRaju4urM7Mi/xLTBFOexKkTBvjx/8AIbOMJewNbH8iBYcgB8kdF2UahyN/fvyR616mXdMxmyApDU6igNKUqmk+axkwVdVJ2hSx3EYfxjxRlaq1shn6py7kACoDpSqhIanVp1LqAYEq1p1LcYHyWQL5jzcxULLSEgMZBZuVBG0mSdumKbiPh/StdmRalKgSvlkrroB0DMKTMrKFgz5RECBpKHfyv8ftG7ZEHB/E/nzvK6HUw51z1R/AeM5Lhqsozhzb1HBVFZarsxAVVREspNhJiTucP8U8UHnU9VLzTRPm5pVAdUZ10JSMwG0o7Sf4lPW2W4XwLQaFTLpUpmq4WnWqeW1QagbUkUFEYwRqJZugCnF4tCrkK8USlWjWph4qcwfVIeXux1G5JJnXcHHTtW1A08IyOZ0A181hpta/wmR6IPOPTYeZlVzWX7ohoFLbnnV6i/ADD4wPkeKVWUebmM8h/iqmmD8BNJ/THGgtNitJq2XNSwpVHWrTUE82nUJ0jYGRuAb2J6O9FQKnMIiVFzA20gSTA2Cn3bHqbHs7GsxFrZ4gZ9dfcrjquMwCU3LUNUk1KzEn82YrNa0bvhwywIAEkksZ1MYknczzH7/9azj3CvN0VKNGm4Fyfw5Hzeesd7H63VLIMFUM7yFVWWQUkATAYExI6nHa2CYDQfKFMtIEkn1XU8uFEADeb3M73JvgXLOS1kqga6oJctHKKagw3RjsAABDYPXKeynsFBX4ECZ/1tgjfpH0j326G+A3qttGfBDbU3TeY42Q2jHYK0Y7HbiXLhRuoee0iF1nr77RG89cZ2sgXM5hmElqiCzD06R09yOsbY0RB85pI0liPqDF/gwR9PbFRxnKnS1ZFBZTcblgIue7C/zjyzfzBGcZxqMss11PGvAzlPstvwsDy1jsJPfB2MLlfGAorLamEA8q1GgHaSisF+Nzii4r/azVWqQgVVgAW1X1XYEgE26QCCpEY+ZbQq0ZpPF22kZHobLsdVY7xtOfqvUczGkzjIV1loH7wP2PYexOEoeMhXpjTMWuOcx3fQNKk7wCYwPmKoKloUgAkSJHzcG0Xx27BRqYzVMgEQLi5mLjPp5qdVzSAwZ5/oqqNYltJDaTBXmBMFkM+xkD6afqTQbmK8wBJk/Rvfcf9cLXoBXgAFTpuSdi4gTH70ie/wBIfQokkSBpDNJ6bNu3S3/g3x9DMCFzxJRiVRr9JABBgDe8/wAvt84dQqCT0gNa/wC7f2mMECmPN2gAiDafUbm+82j6++AuJcYo5Qasy2lmkU6Qg1KnLsBMLIi7EbwJsMTLrROiaEVl6ZZW0yzHSAoDEn1G1pjv/qKXjnjLL5UaAf2itJ5KbxTDArKPWAI1CPQL7CRInFeIfHNWspSmooUH/wB2s6qyt6kqv6tY3Gkhb7E4qchwp6zQs8wIJO7AXAdrSyx+h95JLkpICJ474izGacebUkLdEQaEpxOioiySrgSGGoz3tOHcN8NvUXVCqOYjfTLbhABsSOoiexxouFeGVplixU1FqKViGSHMByCtzMdxFj2xf5fh+mioUkItUckDra0dQBe0bd7AIAsiCc1U8K4dSprcLEqSxXmBB3kjV6SBIiYGNK2QHmXuxFTR1N9UA/xWIbsMA0aSsvNBGjlNiDDCT2j674sK2SKsdMgtrCyeZhD6d9mJsRsO2Fc6/qqNFkTkqV3C2k81yAoIEsSLwCY67z0OOGTY0UpqXAQKYYnSQVkwx/dBIPyPeBf2hKVRhI1OUBEleZQeYifSCCvTcExgs0PNoIqsYplGu/IeUMV7ALMN8juTiJMlUAhV+Y4bU8tgdUMFIBneSdLWBB5Sf8MGZwzL5dyWAMhuUzqAOoiSLgCWIuI37WwRlsygYAsBNFlW4eCS0KeU6diTvtG+IU4gyCdHvJsDphjebHlBv+mMkIhB8c4XUajohWfUIFUnTsBvM9R3NgO2MPnuEDJVjXBqabwugAEt/uzq/LqYkDTPvacehZjjMQVuZBIIGoglZAGsRae/Ttis4nX8wtSZGdWUqu4BQ3gAHpy7gxEW6YDeJt3KHXGV1XeHqn7RTL0VS+pWVSPMUD1CTf4OxkXtiCvwV6bcrVKTAtzqTzSN43YRfsOuJ+DZdcqIoqdZUyQFMi8c0HYCY2mPeTxxEsWVAA8SAXpkmw5fRbvI3IAtigjNvqpkHVS8K4lWeqKXlmoG0qGBXWSZksoAUKLfAGNVXqpTXy6RDNMOwghT1Ak7jt0+bYy2Z4iKaMKB8qpURVeoCGK29FMkAaSbljEzYwL0eSzlWgS7MoLMRAEKFEeoEjeDftPRhiVSm2sMNS7fk8+XJa2W5Zrc5QglX9VOmxqtfcoDpH8xqaBBvf5xW5zMkhsuBJr1C9V59TKAxEe+ofRQMXObIWhRQyr1gtVxOlgLBF3kXM/4MV+S4fozNCSXDV6o5uk0q1wYBPoG874ltjA6i5rM4t5ftUpyCJVRxDPvlaVEMrNToZtKpgH+6KjzAD3Vi7Aex7Ym8WUW8xXpVCisztRK3VKmr8am4NjRYgVIPRywiIaz4vkyzVADbdbCQyM0dP4vm2G8MoGtkVSCXX0AkjUyS1I/41D0yTI1Ul3jBSohrAx4mwn0TF03Cdw5kzgNOrTFLOUhJSfWomKlF9ypk+4kq2A2ptScFpZACJAuv8yjYe6iLelRfAueqVKuXR0QJUSGVjqBpmFMqwuOUydxYi+nAFXiDuf2h5XMU1/EIClKyjaoOzaZmBexsRBpSLaIDG/Tpy5c1JwLuuquMxnaOtZJDMyxCtqYn0wVHMOs7D64NprUnYOO/pYe9rN/y4ztHL1qjpUFVBSvyEglipksGUcpbUIYdCNxAOipPKmGe26sZ/NEgiZteZItfrHS54FznxyWBpiBkiKKJrILg6QSwB9MAkTp9P1vjkQWMi/aevTb/UYo83mFo1kSVY1VViVKgjU1TeOgEWB2nfF/l60097ahK+8GTE+0f6nCMc/ES4/pBDYgBS/sg7/1/wDjjsHUFqaFllBgSPMmLbTIn7Y7Bvnce/RGAcFRcMPk1FoEu6jUzPUJZhBkU2LGZC8xMC3QFcFKQ7FfMEs0gA7zML7CQTMX036g+f1vFtQ1jopLUcswUq+olUdiQywSA2kt8b9DgWrx6o1X9oFNVOo+WSzKjBSzAklgJVgCBO5IHXEt4AFXdOUniziSisyDQ+mPVqe7QQqrOnUAbkg9tRNhnM7xAMY0q2kh9VzN1XTvEXF7W6RGDOJ1XzFRjU5X0MBpU8zdwJkEqoQE7avrhatBEuaSjQ9FyV1LKErCjUIUbXO8denMWknkl3JmVBwzj3l1LIFIeOXlJ03gN1MXgzPe8Y9LytbzqKPTcOHGonTeCCItaeh7EfbF5XglCvUFXVTpqRR5S6li1ORqZdh+Q2EQvWTjWtWKMmioBImlpOs7kNETf1gW67DSNNqZIMlKKZCtqlCVAAETJJusSLQCYWF77/OAOL8Zo5UoKtRFW/UnUyg6jcdmAA+ADJBwJlq48unVZPLqM+moF1fiEiC6GSxF5noevaj8Q0BnBdDSUMCuq7SRBJsAZEdVA9zfHRjJI4LcFin+IP7VD6ckhFr1WAFR1aeahdlpMDPqBa3SCow9N6lSozEszNd2O9Wxh2JMeYOpk33vJbTZTw4lKWKvUgyFAYC8yxaxO3QADSJDb4sM3wZaJZUD2JUsTIaAQ5C9BMj1Gwi04owtmNVJzXROiq+BcDRqi+e408pYhwpMhrEgnSbRcdTvJxpckqU/O8tgA0AaWkmBKgmRBCi8dz3vWcJyqQRpEkAklikmWIAlgCfb7zOD5RGYGn+YBl1tAj8pvIIj7jebY1zoKxreCs1z1+YaizAkgjamRaxubmOljtib9rGkqUm+qSZJBJblBmTG/wADFQ9WkGBKdSYLEDcXkmew+tsLRr0RqETI0i7QCCQQIPMJnr7ydsQLmjUacFYNdwVkSiKAKcBS1hMwGk2CkzY7dT747iGYWoyt5cBAyxclp1AsT2MREbxe4BFqVkgaxMk6STzXDry+8ahIgwPrgs5qahKoJE67KSeWoGMTG5Ptf80XVzxpCcNKzXH+FVSaXOVNSqqrq5otJSWYsANIi/Q7bYt8jla1Ly1FaoaaAFkMldh6d4gxcDaLRgvMcWipTYqIdg6zpadNPMKYggRpZTc9/nEtDiiHQmmShW3LEytiuqAdgTvsfbEANU0cFGag9bF5jftBuSSCBEfIjFbx56lSmoWrsZKmnYxIEHTbla4NiMQZ3i9AIKTVQr0ygPMqmaZUmdMiTpII/iM4bX4/SIP4ilAL7ECQZtN5Ht3HYYcmRCyFRZehX85+UHywbkmBqLMFIHNsCLE2F5NxqKSP5ehqi06wOpSJYMCJCgtDaZYQOhJ/enFM3HadJmGmFq00qLVEAqdGkEiCROk3mRr63wvGOMKHpFWV4pgMoM65QQSYMqDe/uYN8YxrQJQWkGFclEbWscyoTaRJ1U1vKAkHWQff3uKvi1UrTYU6kQCzbkaZEhLACbA2BPXrNplM+KlLW2gVHXqw5gWQ6NVhI2E+rcmRLZnLo7hqZlmFKsGVwwIZTIkEdDEggRHtdnAuaSsAggFaXKUBSLCq8urDUyvUsQfSCFAZbMQZ1AdbRi+4fwShnaiB1DGSzMCTPlsCQZGxNoP0MDGH8QcYJzOYRAPw6zodVuYsZ9oAEe0LvM42vCs+1DhNTMuArVFYU+hupZ2E/wCMj2KztigJCUtlUfG889fijuv9yVWjSgwEAdQDHuoqNHUdLYn4D4pVs/RWopDNVUq2jTOoMCJkho1b+5j3peGUj5dSsiqsU2qKHJUSVr0+YtADA/QBvqK/gWgZuiZUEltJBRtWhW0gWkAEAG523jHM903ysrilBiV6BU4ulSpAJPOwm4JUgm0DedPURG3XBHBlBqVBRNmAi5gBoNNvYpWAHcCo3bGH8Nh6jpV5Hm6klTp1BgSIEkkiCA3Qnpc/hmYbL1KqDTTFOqPMP4l0Zak7A7gzAkYbEckGnF1b8ezFWnXXR/c10YhEEulVP7ymDsFBtptGpbGDIxzDIkuKdR3UXV9LCfT6lBWNQ2IFgY3xo6+aWo6AEHzialFhfTXpqRWpjY89OTuLtHWcU/F+HmqqygLeYy0y9QCYPPTNS0SDqUREgg2IB01MJ5FK1k6oXKK61J1ESsFGYsAF0+kxAO4MdgdsMrrWpnzqlQLl6XPAsDvYnTqk9QGm9o3wXlszSNIimugJ5ahmJgaryGNmaGVosTJ6TgHKcZFRa6q1JwVIWGQGSCZtqBEgfAHYRhS6WlrfNaKYJlWK8Wq1KtN3VAoy9M6ZJPMXgMSQVbRIPLZp7iTa/FKVNQXqLr1SAWFxeSJN7np+7iq/ZBWqJ5hSPLpksUBEg1iLT7GRaY3GIs5RRW1IZXlAIgKeVrggC0zBk+kgmIx04jYKMAK+p+MMuABI2H5l/wDnjsZJRUgQbdPxThMJhP8A0ieSy3Fq7KQzfs86VLU6dddUOC5loClrxAJvOLtfD1AU6VVHFGKYMBhrl1EsFIJMMdtjEY83OfpxHl/TUf8A44JfjUMG0C6mwJjmM9eoHL8DG7tuQMI3rtbrZ5rwgqrTfz/MTVEeT5DEAaiDM2hY1kGCw74lreH/ACaYRnQkrS1OCWW9YaZixAURaRAtjE/7eOmQuxMDWY9+X7friXLcerVNelV5UDtAHppkXvv6vtjMIGZt/a3eFXtalDxKNddGhtIgkTNidtr2n6Y1dXKN5VJFc2W8PJuxgWBYG4HTbHnNDxPzyaNM6QxuXIJAMA807kbRg5PHdVDTACRAJBlouTpBJJFo++GdTpnILG1XjMra/wCyzSpkhmBUEmXcavoTtaBB6Y7OU9NTVSdgoJ9RViYJtITVNjt0PtOMTmPFb+WpOkM+owAQI1EBt+4YR7A9piq+LGanJ9QewiVuD3Pvfv7dGawARKDVdMreZipU5jqJQvpvBiQW0RExY/8AEdsMfMatVz1BkRfr9Tb74wp8XO1J5mzAgdLgiSe8R8xhi+L6nlMIHqXv/FMHpJMxioc0EFROIghbOnWpgEOWsaZMAHeY+dj+mJOI8Ul6hFMsDUMy2mSRq1nltJtfaScYWl4mcflBiDHMRbuJ2/6++O/9XPf8OZ3EvFgB0b2xj92834HimY57MvstrmM2awphVIBNZjLrIFIPyA6QeYACdwe5M4yw8eUYA8mrYAD8c2O5O23tgTKeMHRmPlK4IgK2oqvcqNViepwg8UKBAyVAe8MSPu2OOpSaXSOS6G1ThEnivWq3hmqTlyUS0cpqypJD1B+IyagYKCbeoxdQWlahoLVWCBGNVNZqEEhSwJgKYsBMXGskbDV5wP7Q88WX8JmgGFKswIKFSCOo0/0w5vHGdaiEOXY09RIIUi5meaPc2wu5Bz+60VXBbfxBwCpRbKKwQSGgK59WlzE6bAF1O3fAH7I01RFucA6+ur1ekAQINj+WNjOMzxPxdnKnk+ZlSumdHLEzpuCRfYfE++B/9vZjplz6ifUNyL9L/HTFQ1sQUuJ0yqep4ipwVNEzpVZ80i6ADVGnr2/6A4maoI6g3Bux3BB3HQxi58P1mbz/AP2gblJJFWmCsajswuCbW2tgI5up/wDqyJNywE/pOJQJtPr/AGuqnUAB3jZ4afATPEPEvL8gFCSaNOeePyrayjqWv7jtcHiPFBTqFANcBb6j+dQSsEflJK/TFhmM5UYrqyqiEAH4gWQAADt2A++OqcQqsxLUFm29YfTDBre/2oFztO/ZBZbjPmrV1ALppmLzJJUQBEXAPtbGn8JZ4ZinVo1jM0NIqz+KiMDyz+cBbANtMAgWxS5XiNc1SKiCmhUKdJglAOURqAcGNzvvg7JZ5FuBfb8rfp5l8PkwtAWYzUcDUd91r8/4Xp1s0yDzPMd/NeolQNTBrENUZqYIqINM6TcGFAnYW39oecCtToU2CLQpVUCgW1+SNiT+UPTgQdmwN4H8QUf2qrUCEBKUKLErTp2pqYZpMBRqA7dDjH5jxITWc1Dr11GqMNS2J06gBqb90AkEWAxNogHVac7Hojc3nHXh41X80qhkDZWzTsYEAelOnTAPCMiaeYpJKhQKbldCSGqU1Z4IAINyPgCZxZZfjlILDUHKKz1YNTWvMBygkKURYmL3Y3vcQ+KqXmoVXRoLNAFM6+VVVGdjICiCDfa46hRMEBvFBdNyUf4X4MaiKU8tdNFgNYKMSzOAF2Au4J7XOLLiXCay1XMj8WrllVAViYcMk9QSpuWtvtc0FHxQiFpovrEg6XAAEsTEA6SC1jeIjriM+LGWilKlRYqgWDVYvOjVDMVQSRqN57dsMZkEBZjW+4crHh66WBr0Sz0SxBZjRWQIF9XlEpBv+CDscVnH6zEU6mtlo1wKoRahVVqLeqhbYqHAIIvdYtfGS4X4urLmEqsoZkq6kVCQAWADKQFJM2mxJuPbGgdRm6edoNSdKNMitQDXam9IlWA5CAhQ6SbhSAMMModksMWLUTwzIHMI9Q1EVS78ujlspJbSSDGpwRMegXxHnOCUqNGo9KqoCxyhRMqQVhg0wBNgOvzOI/ac2A6q9fSJVgp1LbpalBEf198RovEWpMyPUFJWUHUwQTYggECYsZAtGAMWYyFu6GWkIUqD+5pwBYnWaxMX6XEbWwmZQisEDg6SrmDJAkyQZJAIE2HWd981W4VmzSyuh1DrRhzMDmesU6QeQRt198QcI4dnhmWD1Dr8slj5pXUuhuUNbpAi3brh4SyrSuBrbnp7n81Pv7qT9ycJjFtwnOSZLT15jjsU8lNBZzwzUptDxcAggyDqAI+sHbpgx/CbFgNUjyhUkA+1r/m0nV8Ys8/w+tVqHSrMFDz0gBqmmO/IFOG/spKyy1SV5LT0Gmw7cpH1GJgmMlXd3iVTrwanoEV1uwEFTI1Br2Bm6gfUYMbw2EH4VXUHQAuCQpDVNBmVB02G/bBGVyJ1awpXywzqT10TAHvYYmbh7IjBJYE0ESREl2DMPowIxso3aqqHBVFUyHKXUkAA84YA9fn6YvKfhOkER6haRAAns2xtvfFhk+GJpHnFvMGklRYcyg/pJxYnKtUNNU1BANzeTcgx7gjDkzkphoEys7nfDyJSv6BJW+oy09v5du33wtTgSBAqgdS6mfUJBH0P2jF/nuGqyJcFkklht6YCx1EiJ+MVlYzU8w35wSAIBMDf2sMMcYWtbTdF0C3CVWlYCWqAQBuNJMkexxFUySCmVCi7yLCQBqj9CB9MWeRy4dryJkSTA1Hb6Yi43SSmxVZsSPfsD7zE/XGtdLhPNY9jWtsVULkVi+/LcQJnaLe2CavBgCwJC3m8CIgEfIvb2OJ+Gstiyk2nadouPcXxYcRQNUY0wzF5YyN2ZmBMe7QfrhXudMN5raTaf81SPwtaQVtQ5iQ25s2pQ0fwyG+2AV8LKVn9oF1tCHrII36Y1lPLa2h0ZyNxMX0np3EAfTEP7GTrZOWmBNoMam3H1O3zjmeKhMgrqZucnZX79Fpv/UFBauXUjTIN5Kj0GlpMQdLEfYnDKRSrTOXIJC1Kjgam5lLERINjpIv2Ddd6Q0DCEhTdQpJ/nMfqb4sRk2FSC0Fg5YibBtZcfINo9j2xIseALpmupXt0+yE8ScbWq2VAWCkzckGFHvtqpx9cVlWqpNQrq2aBBs2qQu9+3+LFnW4aDVotBAEUwsCPTVYW94AxY5XhNJGptcampsSSBB1An7C2KAkCxU4bJkLzpCKQfTVrBygLroEaiJKme174H/bahDEM+nr22P8AkMa7Oiio1sKesqmqXW5JhpE9Af0wK2ey4WohegAbiGBuAR0P1+uGAPElMK2HJoVNx1TFFtRE0ksCJsqST2BMx8HtivrhmaSXkgEiYsoEH7CcaCtncq1QOWXlpoqqoYrIAkiB0JP2xHnOIUai01hiFUyVR5JIA3jpA/0cO0GFFxbKp9Lg1JNQkUwDqMwOWB7C9vnF14OyRqOQxb0AQJMg6pEf4f1GIciirOlazKbMRRY2JU9f5cWicdWnTanTpVkpNTKu+lRUYsBDEloAmLAxB98Di7AWgEqkBrwQR8/K0/D+NUMrxIVamYaoxWnl6tNQujSQiu9Qi3d4HX2xS+IOHPlMxmaCs6eW1WorBiAysimjyjduR2J7gfSn48hq1Xc5esjGo5voWAzEhTzbiY/8Yv8AivEqtehQqPlamqhSFCpVZ6cPIPlkidWrTMnrjBSIbe6TeSYFuhVZm6xqcOphnYsKpLO0szeb54BYkz/uxf8AgXBPDM1TNSmy5hwyPRRF8uUb8FKb1A5EidEe8bXxAmcd8vUoilbSJJqCQQ1VpFiSAGcQPfuMB8KyFSm9NVvBkhneDYsBOjSosT+mJ4XYSOvfyqeHFIVvwXikqGZgGam+ttZGq7kwO2oaiT9NsHZ6tpStSol0FJMsF0yAGYV56C34ifYe2KnhGpOVKaxEAM9WwB1EXp333PeMXdGvXeq3JTJ80M4LvDCmVGifL9OpJn3wOBLr5d/2mBaGwM++at/CnBeX9srTrWq9SmCN9IFOkXAuztVv3inhfF3Cq1LJtSotqrVdD1GBYfhoQVRSfSz1Cahvcn3GCHz+bLBGXLkgDMP+K4BA0qqk+XymzGLk6ycNzPEK9Qv5q5YqXDsDUqaTF0p/3eyyv/CMIN40YmhacL7OPfcqu8O5auz1ETzCqtcINRBZWUm4/fCtP8PvgzjYqtlXFQCmZddIjTYMxBG4OpSt/wB4Y6pxKuKbhGpJqmStSqWsYLjk7zjP5ajUpJmA1QOSoUl2qFpqEoXSFhjL3na2Nh+ZCwNZH1LR8NyJdAP3aNMaZ3IevHzGg4F4jQC6asiQ+kjVJBU1mhvYnSP8OBuJZivTak9I02qChSO7QQ7sqkW3iqNx1OKjiHFsy7Ev+zIZGyVWLFQRMlrzYHvA956A0rmKLqZJySdREkmL2npjsA08tmCoP7WBIBjQ1p6erHY3xcVluC1Gapim6ul0YR9RZlPyL/U9sVtIqCCBbVsbkG5j3GK7gvF2rIwIAUnzQLkgrJif5RGLngORFR6uomFB2JBOq+4267Y78Qa2VyQSYWd4/mKjKi0CNKqQwAM3sdRiACNj/SMUGYq5gMi6y2l1dQR6iuwsLx9sekVeHgoNMLHYMN+2hlx594j8SUxVhRU5D8SVsTJZj0x5tVxDyJvwXQ0WlT8Kyuaq1dWk6ixN/TsAPoB03sMaevxI0wqmQ0SekAAxp+5/4sZKl/aMy/3VBZ/fq1HqN89APpgvO/t2ais9TLoIYDQpmFUsRzAzaeuLUrfUJCVw4Zq8zWlYEwWAYwdgSNIjp0P1GKLxVTPloMupE+sgx6Qxv8z/AMuBW4TVd5q5mqSTB08v5lXp89umGU+AUObX5jkaTzN3akDPezN+mOlzA7T3Ug4jVUVDilSkYJ7Egn/V74lPHGf1mYFusQIG2NUeF5YEqMugBmCJLDcTJ374B4jwIIFdI0sbTYj1kzv379MSLCLp8QKrsjxZgdKiqwvAVLwbt1wYOKZjzGIpVNU31MqkEe14gkH64g4WT5qAGJn+if6+mH8MzGp1DTzaZNvzDL9x/H/rqkp0TTzGbJZlRFlgSWcm5KkSRHcT8nDqdDNeX/eUVAPRWYyAT1+ME5TMAl94mlIHf8G/6nFnSQClWBAnXpB7cjzgWqmTJ1yADmSBeNNNVuCOpH8U4Lq8NqFl15rNMTMQ4WeVjbT7SfjViakIGjstS8km7AX/AOEffB9UF2BMSusA/wAqOoPsYdftjCgLL5zK0ZGpsw8FNWuo03Kgj/nGCMvwzKMy6KOuQvqLGOsmTtH9cXmb4TTeGK7lZAsNg5AHyq/bElWmtOlygKOVRG8C3N3Nh9sIRomCqf8AYdBWA8qmLCOSZMxc4Dz58pToprJCzCix5za1rgY0eWfnpggH8Opv3lxP0In64pszXVah1z6VNgD1M7kdzijZdYJXQFRrm6nmOyj1b2/d0j6WOLWnmKtSmfy+ssSbAfhgf1/piZ81RqkeWjCVEzC7KB0ncqfvhudXy0VSg0tD2cyZIiTpFh2wEubCBBN1x4smkUxr0kdDsBct7kzt7DA2bzGlQiqTOjm6EEpt9z9sJ/s9leDpsovc7ifbEjtpENBB/hMiNiDq3nFGsOElmRSF3ih2iKymZ89AGEMmlv5gRMD4Oo4uOBZ9alZ8u8RXQ0gTstQgeWbdNTR9cV3CuFNUp61YKoIAmdVrdD798Ff7ORa0loYmeWmbMAJI/EtsOmEdUjwEpwwnxAIfhGTqLXKvaC4bsBrcEfUGPtiSrkigLa59IiewIMjoYJONDmKIqVSQWBIVmstzYlrQLm8R9TiKrw1HLGTBMiydZ3kHucSNSlBOLTnmqNp1JFtUhqUV0+WvMCWJBIHKNUR1lRHzgjw8itUqliQAFVdyLa2qt8wI+XXCUcgmpVvzKQT+HaYFh5fYY0mT8MrSQiZ1aZMIPzAmyoAdXX4EQb4x9aiBDENp1JlyzHGczVNGfRUzDee8WNOkQfJoifSZAYiMZrMcTd+WW5QYMkBiTTk++9vYAY9I4rwumSxcuxaSbUjtIjmpmRaLyYOA6Ph3Ll1P4lyAAVy5Hz/cz+Udegwhq09SmDH6LM0aTCmphtWhgesDXUIB/XBdXgzuHp6iVnUrbOpWopgwbgkD6DGqfgFNVDanty28kEyWMn8L3wTw7hNNm3fU03IpdIPSmDjX1aRbAPRY1rw6T5rFcRpNROWpTq/9lRVm3nRVoc1+t2ODqFJYJqAFtwIhQpJuOx6n2OLDxv4Y10mrpUCeVSdguksCqJrFMnUIGpAZ/wArY8m/9Y1dgKY9xSpaun5mUt+uLscHCyk4QV6iHyvSuB7a0t7YXHlJ8Y5j/wDLV/4sLgwIx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data:image/jpeg;base64,/9j/4AAQSkZJRgABAQAAAQABAAD/2wCEAAkGBxQSEhQUExMWFRQXGBwbFxgXGBkYGhgWGBgXGBcaHBwaHSgiHBwlHRgcIjEhJiksLy4uHCAzODMsNyguLisBCgoKDg0OGhAQGy8mHyYsLCwsLS8sLzQsMi4sLCwsNCwsLDAsLCw0LCw0LSwsLCwsLCwsNywsLzAsOCwsLC8sLP/AABEIAMcA/QMBIgACEQEDEQH/xAAbAAABBQEBAAAAAAAAAAAAAAAEAAECAwUGB//EAEIQAAIBAwMCBAQEBAQFAgYDAAECEQADIQQSMQVBEyJRYQYycYEUQpGhI1JisRXB0fAzQ3Lh8YKSFlNjorPCBzRU/8QAGgEAAwEBAQEAAAAAAAAAAAAAAAECAwQFBv/EADMRAAEDAQUGBQMEAwEAAAAAAAEAAhEhAxIxQfAEE1FhgZEicaGxwdHh8QUUFUIjMlKC/9oADAMBAAIRAxEAPwD2elSpVKpPSpqehCVKlSoQlSpU9CE1KnpUITU9KlQhKlSpUISpUxpUIT0qalQhPSpqehJKlTUqEJ6anpUITU9KlQhKmp6q/EJJG4SPekSBinBVtNVZ1CD8y/qKpPUbf837VJtGDEhMNJyRUU9D2tajcH9cVerA8Z+lDXtdgUi0jFNSpUqpNKlSpUJJU9NSoQnpUqVNCVKlSoQlT0qVCEqVKlQhKlSpUISpqelQhKmoTUdStJMuJHYZP7UtP1K0/DAezY/vWe8ZMSFVx0TCLpVW+oQAksIGTntWZq+vIvyec/oB+00OtWNxKG2bnYBbFUarVpbEuY9O5P2Fc1quu3HECFHtz+prOd5Oa5X7YP6hbs2U/wBl0er6+AB4Yn6/6TQlzr9w8BR9v9axqktczre0Oa6BYsGSMua+43LH+39qqBqIqa1iSTirgDBSBq1TVairAKSRVimrkuH1qlRVgpqSujpVyus+O9Os+GGun28q/qc/tXL9b+ML19SkLbQ8hZkj0JPb7V7JeAuIMJXoel61p7jbUvITE8xj7/Wuf1/x2gbbZTf/AFMdq/8Aj3NebKx+1OLlZF7lqLNq7K78aXyJDoCfyi3IH3PtVX/xXfaZvMmBG22mTOfoI+v2rmA1TVqzJdxWga3gurHxfeRFVXDnkuyZ/wCn3+tDn4u1Rbd4gH9IUbf7Vz4akKkl3FUGt4LsNJ8bXRAdEb1OVP8Ap+1bvTfiuzdIVptsfUgr/wC6vNJqa3KYtXjNI2LDkvZbdwMJUgj1Gap1eut2hLsBxjvkxxXlOn1TKQVYqfUEj+1Te+WJLEknknJNWdoMYKBs1cV6bZ6zYbdFxfLyTgZ9J5+1M/W9OP8Amr9pP9hXma3KmLtR+5fwCv8AbN4r0tesWD/zV/WKpvdesAEhwxHYTmfrXnoanF0etI7S9H7ZvFdlf+KRwlufcn/SsvW9We5+YqDyATH6fSsLx6ibtYue92JWrbJjcAtHxAPemOooFblOHrO6tEYLp9amGoIXKkL1KEIwPUg9Bi9Vgv1KEWDUwaEF6pC9SQjFqwGg1vVIX6SUI1TVgegPxFN4tEqbq0BfFP8AiPpQHiUvEoRdXlyXI71Ytw+tVFVHLfpNOt5RwDXsQuGUUL3qDTC6f9mhm1XsB+v3pheY/wDYf6Urqd5FZj8379qIs2HiZAHuwH96AG7v+55/1qy37OsfX0+ntUkBMORD+IOzH6SR+oprZPeZ96lYssYIeBOCOP3IopbbD/nL7cn61k5wCsIcE8596sS970ZbRSM3EM+q4P6GT9RS/D2z+Yd4jdn0GOft+1RvBmrCF/FntUhrj7Vf/h6Hhu8cg59Pr9KielHs36j/AH+tK+xVVVDWN61L8U3rS/w5h3WOee3c8f745pm0jjgT+npJ/SqlqJKsGrPrVi6mhRbYcqR9QfrTZpQFQK0Bdp/GoBWqwN71MKpRou1IPQQuVMXaktTlGK1WB6y9Vrdg9T2oI9TcnmPoKBZkoLwF0gepB6wbfU2AiAfrWlY1G4TUuYRimHAo8PUg1CB6kLtRCpF+JUhcoUXKZ70An0pQkjQ9OLtYJ1rHvE+lGabUiIJzQWEIlafi04uUODVivUwiV5mxA5I/v/bml4q+5+8T9PX6YoXxR/LA+uR6kT6+/vRCPajKtJ7AiPSY7frXtGi8mUhqPTaP9fqeD+1S8Un8xjjOAGHEgcfUVbb8M/lBxnJgCPzNMTntmrLwtbWIXzbcSx5iBgzxHeKzLhwVRzQ1sE8DB/m9cyP6j7jNEokZJBPvnMRx3P6n2obp+p3Ycep3dwkDn2kxnHNG27UgMOCO88ETBj37Sq0nOhUApTyZwOZjH1OQD7GT/SKkpPH3IPp/MQxwP6nP0WobIz6dwQNvtu+VPooJ96kAMDsTgbTk8yts5c/1vWcqlYt36mfYtv8AoD5rn1MKPSrfGmZb2JmR/wBJYZc/0JAqgZJn/wBUt/8Aludh/QtSFrjOT8pCwxHfw04Vf6j9aRhUJRSXTPfA4JAKj+o8Wx7CSauXUuIjvxtByP6FPH/W1Z+wj0AU5720+v8A8y5/v6P45XnvyGMMw9XP5VjhR/nJgsnWtd1V5ai9RbnETzyo9gf+Y/7fapnqS53IMcznbJ4b1c+n9u2KOrrMEE9iwjj0T+Re08x+xlu4jRBAgdhhSeyr+Zz6nNSbIDEa1rjQdOBR/wDiNv8AlYesHgHt7se/tS/F2W5Bn6D5jwoj0H6VmXdNH9MZMmds/wAx7ufQDFDo88EH7jE8k+9MWTTgUXyt7w7TfK5GYHufb2HepDRAxtZTPH+Z+g4msLfHtj7he/61P8SR3xifoOF+lG6dkVQethtJH8vE8xjifpNU3bDAH29xz6UEOoOO+eT7tHlEeg9Kq13USUjOByO7H5iT+30oDHynfCDv3izZ/T0plNDqatQ10xAWUrT0OnnzNx2rT8f0rCXVECJ9P24qxdW23aDiI7cGD/lWDmElah4C09RqSBg5P9qqt60iBWbvpG7QLMQnfW7ptYSWP6DtVWs1M4rO094jipNeJ5qN3BTvIgNWjo7PDE/Ssq21aNm56mpeqC0w1TDUBqL+3jn/AC5BqgaxvrWV2VS86D1LdUXcAev0xUFuA/l/evZXjyiheOPbiSMfQHAqrWao7SJyeTMkxxn/ACqDBc5OPpP94mgLlwsZJpABOVdpLkT9P8jitvQ6vbwcQInIAI9PWsSzbETPejlvYB4/370nCUwYW0+rggE8DB7n/pn5RTrqRHJ8xyAQCf8AqeSY9hWI3VMEEBj2ntj2qtNWPzD9P/NZ7tVfXQ84keX+n+Gvuqid7e5NVvqAudzAN6n+I49z+VZHH/msZdQvO6PtUxqA/MiBjjNG7Tvo89SbER5flxhR7DifehnuliSSSTySZnvULduTAIPb71fa0zHhCaqGhEkqK0ZpbmwgSAe7QSV+kYmOP8qrt6Z2OAq4j+X2796vtaB0Ml0WO5M8VDnNwJVCVZrZ8qnyrkhScie7f1H/AE4prNucTA5yPbk/pQ95RIi4W+g78nk1UbU/zGkBRO9Va2r1aoDABjA7yx5uN/YDisnxm9T+tM21cEnP3qwW1EEnnvP+lNrQ1IulXWr2P7zT3HEc1WL9v1FFWghE7lz25P6UiYVAoKacNWn+CbtbP/tqY0L/APy/7f7FTvW8VVVlgmrFJ9DWg9mPmKj7yf0FR8vaT96V8FOUIFJ7GprZb0o63pm7KaIt6F25/czUG1AzVCVnJZaibWkbtmtex05V5IJ+hotEjCwD6RB/aud+0jJaBpWXb6Vc9P3FXN064oHH2k1pgn1+vH7U3iEfmAHufTnuKw37irWVftMYDYIFNb0LHiT9BNXXuuINwBVmHE8GPSszVdcuufK+wAnAgd8TPeK3YLQ5QoLwF50t0CibdzdP/ms5hU0uR969eF5qOS4sHcfXt37ZoIkTThvb/wA0RY6beugMlp2BOCqkgn68dqVG1JTUkvADik+qlSI+ntVtvo18mNigkwAblsEsMlYLfN7GDVun6E7P4ZuWVufyNc8wPcEARuAzE57TUF7OKcFZ61LdjJ+1aNnpCFzbOqtI4wQy3Fg58pLKIOMA8yKtTo1sXDbu32RxEI1vwyxmCNzMVB9+D60jas0D9EXSscGrUNa/+F2FYree9ZY/KLiKqn1/iAsPTMRmr36XplWXa+gPy3CbbWjjvctq0ZxBANSbdvNO4VlWrkf75rW0/WWW2QADtiJ5yf3j/M1IdO04UsRcKDm4HD2vu1pSy49VFW2en2Cu4W7jpyXtXBcVcxDKAtxY9Sp71m60YcQddVYaRgVD8a7ZkIO8Rx7xJq1dEzHLAj1y0/SMmpaFdOY8K2HaR8l1mePzfw3a3ntCzRtvqNp5UKhZRGwl1ueUTAS5tE+2/wDWs3WpH+rT6fVMCcSsLXsUO2fqQD3+tBtfzIJGOSc10javTl9txbaPGRdQ2yMe4g8/zRionV2bcb7S22OFL21CkE/luIHEZ9SKoW5iLplK4OK5fxKtt6iMYz2NdUNamCNNK8lktpeU8gmbZBHvINK31dGJFuyjwc+GQGj+q22wniPWj9w7/j1CLg4rB0t1QSYBHcCJjnH++9FW9IzHcV2qeAcD7+9a974i2keQd4Vy1h47iHG1ueN32qx+vPgsm0Ex5kaJzALI1xT3GQP86zNtaYhvqrDW8VPQ3wFiVxgxu47H6YFXnVKRLbYnHzduxn+9Z469vMG1acqSMXLZI94u7Wkff7UtTrlx4lkwpmWsAKvvuCnn6msCx01HqtL4Vf8AiKCZRYHEiJPbEE5+1S0/Vmn5UAI4ED7z6cYqv/EbTAbLOnukzKhlQ+mA6rnjiq7urtqYuWrdluwu2Hgj/qR2njmP1itqGhadclF48UfZ65uI+VQOZc4HAAIwfpVj9ULTtYmYiBzJ/wC/71m2bu6dumtuv81l0bzQYIUQczw0UKNTZbjaD3W4biZk8MHZQe+cUCzZOHsU75WtrOqMCVHm/qiJ+9ZYuuX3F8z/ADcfSO9V6i2qgFke3JwyxdRhHYiPbueagunJkowuAfyZPaJX5hz6VsxrANfhIuJWxZ6sVAEj3wxn9f71de60rKRLZEYiPcZzx/vNcwzwTMz3BHHekLop/t2EyjeFaT3kPM/aB2+hqmV9/wBqDN0U/j+laBkKbwVXULQFm1qdOiBGZhctkb/DuD8ssJ2EdiY/Wn1D/wAFNTplVMFNRbADqrY2tteYVpxzBiofCTF2u6YjdbvpkZw6wUaRxmP0FP07TXdKVuXVU2Lw8O4VdSsPODBlSCOY+hqD4SWk1GHMHLz4eQWeNVO/qCbP4jTXDZK7V1FlDtAaYS4oGNrH9D9ahqgNXba9bldQgm+gMC4B/wA1AMAiJYD1nnm7p2iuaXWbGIS24Im5BW7ZJIXIwZkfSTI7UP1Hp17QX/EVSUVpRxlWRsbScjI8sHn70gW3oaa4t5jgdT2Tg59fqk1z8arSo/Fqshlx44BE7hxvC8EZP2pabVJrF8O9tF8/8K/xu77LgkBp4DHirh0tNRc36W8iXGh7dlgysGk7lVhIwVJA9IqGosLq1ZxFvUoP41t/LuAA3PmAGAEkAZ+vLluGHu37emWGCrrNOuuLE6bXKZXyrcb57LZiWAJZJjmR3qt9Q1kjT6oeLZiVgglVYyLlpucjO0mCMEVqHpK6jThvHS6VhVvDeIEk7LqPkDMBxgSO1CaUrbQ2NezKnKLtZntkYDIwO3bBGMgz7VIew4DzAx82jEa6uDr5VBa5YSGP4jSPGchSfKQQc+HcBwOeDyKbT+JZBvaVy9qPOp2krn5btvuP6gIz2oj/AAy5pyLunddRpbsKXg7CDI23l5SM+btyDVdvTWTcVtJqGs3Ywl0QJiDtugkFTmNwz65ph7SOPSn/AKGR5/hEa+ibSMrMLmluCxe72mYBTj/ls3lImfI/YjNSulPEi4G0WpWJZQRbOMMQvmQmOVlT6VHXaQFh+IQ2XMea0Fdb88lACEBGZIMY44o3S6dLyiyb5vgf8FbitZuRxFtySrYzsaAfakXAV13wI8/dA4IbqEkTqrUbiI1FkLDcCWjyvPPKt/ap3LjFPMF1tlR8w3LcQAgCTG9fYGVg1DTW7dl7irq5AJW8rWbmxl48wViccTGDxRFnoaki7pNSsoCxClmZIiNsAMw5nH60i5oxw8jH1HQp1VOnvbl22W8Zf/8APfC7gJGbbTB/9JB9jUrOpFslQ93Rv3t3Q1yyTPEEEjjuDS1ek0ruRdvPZumSSbLKpbuSmcEjlY+lGaHp022Fy5b1NtAYCTcuKvcqJW4hBI7kD0Mik57QJM9vtB6iUAHWpWdeZbbA3bPhbvlvaVyAfUgElT9AVMelWs73IE29aoPBUreAj7OMehaoJbs2/wDga7YCT5L1psRzMBln3gHFG6joNpw7rcAdY3iwrXEUtwxE7lB58oI+nFNz2iJnsfyOhQAckImtGUW9c07Tm3fm7b3QByw3Lx+YH9BUL13ZDXbbLuGL2mYWw4/KYA2MR/6T+lWWrtlwov6u3dtgwu5Lq3BOQVYCYMdzEUT/AIGLZL2dTutHB22jqAPUMFMf+ogYiguY3GR0PvE95RBKGt3muA+FdS//APTvonid+J+aBzDUCdWFb+FvsXFwVDttB7gDlc9jPNG6zp2laZ1CWWxjZdMnIzbbzWzI7MR/etQdKlP4l8aq2BICIC4n8yMLm/AGRBGe9G8s24+xHxBRBK57Ua1nWLyBjEC5EN65Iw/37U+j1N1QRbublPNuZBH/AEHn7TWjbSxbchNVd0nI23rTEN6H6ezCrn6JaueZW8Zic/hmtiO3yXCOYwB6/cUbVgEEQPIx9OxSunWpWEWWeDbcH3we3uufrROoZyJeLg7OCC0Z78kD3H6Ua1uyhCai+wH8t3TujCf61LGYAzkVbZ6bpC38LVlhmF8qycEeZwFA4GYmZnEUzbNxIPnBjvCLpWRp7pUnwrjLjInaSfSAYI5qbatWMssN3ZfLJ+gGPt+laep6TYUKbv4iz/M3hi4v/VutsVAE/eDxULej0bDy6o3G4ggWjyBILiDg8HmDntRvmGsHt84IulU3NWYG+LySQpJG8RxDjI9gf0qDaYNm027GUJAdee35hxkfoK07HQ7SsSfxQHsLBb2lVclh7j2phptIzbVa6t5clLhNpwREAEiIPEziOKjfNH+s9qdU7pzWCH9DTh66PVWbTpPhXdRcLYNt7bELPLFQC09vL25E0Gy6Wzi/p9Ss/KbjbSY+bCxwfrVjaAcj6fVFxZ3UNZsvu1sJY2u3ibZZi5DCQSo8p3E7QY70X8LXvFsNp2XeFBKHww/h/M0lf+Yu4+mDA9KyfiXT+HqGaAy3ACCAAJKjIgR2OPrQ3w9qtl9CcgnbyRtmIaRkwYMd4NBsw+ykcAeym9Dlfc6iXt7LrLeEgqWB3pxhWPyqQB5eK6bQ9UN/T+YsWshd6sNyXFfy7CFyRjmScTgVynxFpPCvMsfN5h5g3zGTke8j9Ks+GOoizfUsAUYbGmDAbgifeKLWya+zvNHMa5oa4h0FRvaq2HJsI1uYKy5baQOxMTnif3FbfVb6ajS29Tdl7tvyXMhWLFlgNC+ZQJ5IPpWL8R9O/D3IAGxvNbOfkIBC5HK7gP09afoHW207EQHsvAu22EhgJ7esEj6GqcwOa20ZiO/lOqpAwYKs6b125aui4oyABtEeZceVpBkRP7Vr/EF1bSW7mnXdprgIWfMUYgkp5pgZJEBRyO1ZfxLoFQresS1hwNrQRBj5TIHoTxxUeh9c8LdauDdp7nzp/KT+ZfQzFSWB0WjB5jWYyTBihV3QviA6a4zKk2njxU3TIAPBjGTPer+v6BAi3bKB7D/nTGw/yOIxjvAn2rO670vwGBRi9l8o20geu0kjkT+1R6D1T8O/nl7LArdt9mWDiO+TTLAf8tn+fvoon+pRPTeteCvhlPEsmS1tjuBw2V/kbPPtNH6sCwivaU3tIxPzGQhMgqcT3IBxMHNZnW+l+DD2iX0z/Lc5zlSGMcyDB71R0jq72CY8yN86HKtjkjg0ywOF9nUcfoR+UAxQrYs/ESkBdSGvJIKncUuW4xAdfmEDvS6raVRbvKQ1tj5bg/h3AzAwG2ehUkfN39yc3rWhFoJctZ090ApOSpBgqx5kEc4maH6V1E2tyHNq5/xEgGcQCJ4I9ZFIWYi+ztrA/OKC7Irc0fxGt2LWsUXVmFuwAyjgTjImSTNDnpty2VuohI+ZbtgsyYJPoCIIGGFA6zQL4Qu2XN1Pzyu1rZHMgH5eM+9C9P19yy4e27KRjB7HJH0NMWYqbPqMvt2Re4rYXrQe4PxdpGkgm6gCXOME7BFwcYIzxNS1PTmtgXbJ8VRlb1slSCokkgjcMDgzxziqdTp/HTxdMGOSblowWBLEl1HZfNwAI+9Z2j6he07eRihB8ynI4ggg+oMH2pBsjwU5ZfbpRE8VrJ8QFWA1FpL0Y3nyvt4PmAz3yRPaSKKt6JLsnRtufkpu8K6CF2yFDbW+acfzRHFCWtRptQNjj8K8wpXdct5I5BysZEA/m9qy+pdOuadhvEA/I6sGVoj5WH9qQaJgeE8Mj8dj5pz1C0bfxA4Hh3gb9rul2ZGcw3zA49oIFTTTWLrA2Lpt3CoItv5OBlRdwDwAJ5odOsrdCpq0NzaCFuKStwYgAkyGAOcilq+jTbN3Tsb9rM+WGSBMFZzgzIx9KcBp/wCT6HXQpSTzRmo12p038LUIHUzAueaV3SdrjPaZ9ar2aa+BsC2Lg/JcY7XM42ucr3+b2rO0fViiFCBcttkoxIz2IZc/vFFvZ019v4M2nOfCuZQnkgXPyjtLUFl3GnMYdRrzRMoq9c1elSBv8MxAaLtqXkiCQRwe3NV2urae6CL9lbbEH+LbErJJIDWu4nJIIP6VSLWr0hUgOATjadyNtkkEA8QZjuJPY09jqmnfF2yqNx4luRtXZt47wQDHH0qboNYnm3HXdOYp7onT6VkBbS6jxIWYtsVJgSQbTDzKMz9TxULnVyGC6qwrymTs8O4YICuGjIx2EGT61Xd6ITLae8l8rBAtyrwYA8pwCO4BmhrXX7wlLpN1D81u5PrJEnKmZz2JJGaYbfqK+h12SmOXsi00di4f4F1dw/K82WMA7trny59yvfNXajXazTBRc3FAFUeIlu4hA820ONw4UcGYFBJY018QjGw4EgXiCjTyu8AbdvZmOfSmu6e/pZa2x8IrO9TKMpKA/bcduR+1EAmHV5OHscPQo5j0V76zS3J3W2sP2e3lSJHKYgmOR6Urtu7b/wCDqR4bEsp8Qie0kHO6AJn25qj/ABW3cjxrKySZdAFMmPMQOTMmBH6mae1pbDibd3wjJ3LdKH0I2kxgSR9ge8B3buM+4+qMdQr+p6S7c06uVUXLRIupA3+SFmB9yR35+nNWbDXGCIpZmMKoySTwK9g0Wr02qS4TsTeG8QbSGaIVS7fzDEH3xM1xPxLoLehcpYS6LrBvOxICLwQpHlYMu4TyIrDZtqJcbMth2WuA9lT7OBemi09d8OXdVp0YIFv2x8m9ThmaQwEbSTBnjJritZ067ZJF22ywYMjHeM/ar9FrbtpwbbGTxkkGTOO8Ej7jHeuk0/xVauKyay0twYhYGMSNscHgnMwYxWjd9ZGnibwGI9VMtdjRA9KtfjLDI7Ir2tsXH7JOR65//UVUfhC/sLqbbfyqrAl85gnHGYmecYrpOodH0uqS22nu29PtdlIRSVdjD4HJIQifTisDU9A1GmBY+IqqwG9SGQDG0+uTiY5+xrNlvJN110zgRrHkmW8p5qeg6bdRfw2otMi3YZGx5WBPLCQMrx6Gapu/B2oUtvNtEGFd2hXyR5Yn04PtRGn+Lrlk+HcUXUgiHmZJEkgiZ7Z9B2o7/wCMLdy4++yptQAtsmY9fYd5OJ9KZdtLSSGiOXxzQLmaWk+FmFp7b3LbhidrI7NBTjy4H5nP0BrnNb0DUWmVWtE7vlK+YNMkRHfynHNdLb6dpL6XTp71ywd5K72hWcA8gQoG1oGccfXVC65bMIU8QNFxT3ADDeD28stED5ZAJOcxtL2HEcwaKrgP2XPdA6XfCPbvL4VhtwYuwRlbawkKxkxB5FD6j4Sc+azdS6kxJITbyfNuOOP7+1bmp6tqFvJa1VkMDhnUEvADlhuGfXETCnmoafRaO6J0925p2EFx2XywV2OQTE/NwJJPJNPfWjSXGk8BI65ougiFg6O1qtLce0bLFN4W4rW9yEE5PmEQQsyfTtRut+DrjFrlooqnzLbclXAPzCSNuGwMmZGa3dNcvIpS1qjcbY5RIChtsNJ3MfylQDwQZzU+qXtYgDFLDKwtqXSIXeQpWMSPPGIGW+tQdotL0tug+/Qxqid0RWVxy9K1mlK3vCdYII4M8sJCzgbTM1c+lt6ncQh016YKsrC0bmSRMeQkevcdpmuzXapIFm4pMS1qbe2FwdpO3KsZkH8nsKOudV2qf4t4CC4bYrHkSG5DdjggmYjOE7bHmobXiNFMWY4rza58Pay15/BdSGgFSCQZUAjaZgyM8c0bF3VQt/TuHJhb62m8u2SdwAhhk4Ga743LIG97jHzQ8BpwreIq7mJUS6kgd9vMUT1XT2w+1bl0gDxEO4ll3N5wMQwB2naZPnAxFZn9QJIBbXIwU9yMivKdR8OakZFs3VAndb8wEzhu4YRlTT9N6hfsb7bWzdtg+e04MAmUnGVOIBHpXrurtlLsr4jJjeWwqZSJE7tzHdMY/ea7Q3XSV8zqFIAJWciUMeVmPYHI9YqR+qXmeJoI129EbiDQry2zoLWrkacCzcBJNq47FYVZO1ymDydp7KaFXQarTkXfDuW9pBDAGBPBkYPb9q9VVIjexuHcMgBInKhioAkEkCfSeattoFIO0jgT5TuXAEgiYAzjsePSv5EikSOZ+TXuEbkHNeVDqtu6sX7IycXbSqjBiJiANpnJ+pmoXuji4VOlPiKVB2l0FwHcVIKzgDy5Mc16d1DTqGV0YDIACBXVQFZQWME4LqQJySABnAo+HbfmNzT6MN5gw8NvmJLKee4AMjMNEDg2P1BoEgRyx9KelEjYnArzXTau/pWIhknLKwIVwJGR+Ze3pVxNm/EkWGkAYLLAELx8o4EmYj716jZ0VtgB4fkbBDbijAwsAMSVMdiY/vQ7/DujcE/hkPlLBSds5JJDA4GRz/rT/kbOZLSDxEfhG4PFebL8P6gEFU3RBVrbo3rkEHttOccVMdZ3QmqQXQsjcDtuK2QTPDH/AKge3MRXod/4QsbQBplQNtlrd5pWAZYbuc/rJM0S/TU8u20XJiZNtjAB+c7TPMYls85NL+Rs3YifSOslG4IXmg6VZux4F8eYqqpdwxYhpBK45A/X9aQ2q0nKvbBBwyyhBMSJlecT9K9HPwvpi/8A/XIJEDgbQeR5XkQZ7YBIFTtdIsJuVFZlWZ2HcMiTuQkz8pAngmDgxT/kWYYjnHv9kbgrzX8Zprsb7ZskH5rEEEZMlWMTkcRx9KdtAhMrfsspEguSrZJwRzP+uK9BudDS4qpcsB/MfM1t7RyAQZQROB83MkCh1+ELJdwNLbYYIjU3LZCniQ3M9iCf1qxt9mOI6j5IU7ly5az1NdBe8K0xZQqm5uXLXIMryQQN0Blicc117avQ6weC24bgHE8qxM4Pf5SPp9o84u6VL5PhsA+QBEBs4MRgEYgDBoViQ0KzEkAKeJG0Ej25A5ra02RtpBkhwzz8yoFoW+S9I0/R9JfBCgqVLqDMBwcAjALANiDHyzxXL9W+GHtkraU3BtJdvLtUBVKyR+czJHvwZoHQdQayxRtpZGkTkbt4ck/7PfFdvZ6w2o3qNgS26hgF8rrIDFiZlYIJUjM9+2DhbWDpBlvPXNUC1wrivOrlprQBXcjBZg4Yh9oED3Ddu30rpej/ABC+/wAK8PMm5QSSqxtEBgsT5lmSc7scmiPjrQnx1vMBsKBCUlgHQYaAIA/pB/Ie5rnb9xnutAVlPJAkGEUCD3yv966AW7RZgkZdlJF00XZWNRptWQTZtswlpMKdsCQRgMBzMyfTtWaPhmxqXLW7wts0+S4IZXUSwMgentHeuTKsLnkZtqN5Sedscnt+WP0FT8W890vJLurtM54hpP8AlSGzuZ/o6KIvziFrW/hfU7AUVsk7l/Mp2iJHPmBWPXI7Gh7Wp1lm6wPipc3bXid3lSTxzCGcdqu6f1rUor3AWkuC+SCwCnyxwVn2wa7y/wBTJKWnlg9sDgAq5O1gcA+gMRInPFZ2ttaMMOAcCm1rThRcv1D4qvI5cSEIUZXHiCBuCnCttHH1InNGnrun1dtfxFoNc23C5RCCo8sE7SDk7Tu4EGYArQufCdg22s+ZixKod6yHWSGURK7i0EHGTgEzVWm6SNCCbV0qtyLV0GDKh1ViYyxYsSArCFnJFc282dwFwQ4YZetfyFd14xNFcnQ7N2xadgqqrwQhJJtqqEDeswpmPQbpkECiUsto9QRpnF2zcIm3ukjYUaLbtO9YMGPWax9RqltK9m262bOdigbt6sxBVwxlWI5BiBx6UyaYt+DWSrAsG3HO9XXaEZPMhyQGJAI5rMseR43eEzQ8Me4jii8MhVdZ0/pOrtajxN9trR35YsNu7eRCldzRuAmVEKPsH1HqgsWdt60u/DBkkC6ZkM+ZUDBKHmcVfqOo+He2F18Q71Co0qxYqYO78xjmckc5iuC6xqlulTbQW8gXdwCq94AloUHIAgTySc1js2zutng2mFMKcYz151VWj7o8K7GzqtK/iMRbDNbbYNguKqMJwCSVJaZmMAZ70No+vJb07KWZiLiLbJVQZUQTkyDCKSR6nPMch0TX3Ld20y5UHzgNtZkGHAOIBWYHY59KWr19lb9u4DcNm7L5MsjeYeXdGFeDn0Oc12nYReLTJFD2yWW9JEhemv1VTp28TlW2SSSWK7trLJkxKvkjEZgZETxbyQrRcC27iX7aDYpuQbgCkQTtBBeZwOK4r4fv3d+nCXGTeWNxiJFwgKXtjPnkIAB6see3c6zXWtNZawiM/jOWubXkr5QoQEdyEmMY/bgtdn3LrrRJJn1rj5HzwOS2a+8JK5zT2tdpBcLgXzuO5ouO48oFsZXiTMR357VSnxFcuoqqiLcDG4iPbCzaKg29pPlaQWhSBgTPFdV0bVi9Ye5buWw8nxLO9h5VXyWyQN3CwDnkn2GlftW77WlYW1lIFp8+ZIJA2nJykLzGRmqO0gPi0s659Bw4eVIzTDZFDRcVpviDT3UVrrPZutsJ8N4LrtBDNAgeaQBzgetWLcn+Idedodl3YUbLm4DauQW4BbHHNW9Q+HNPcDxbdGvLcJASWtFAp37R+QkhRGO2WoV/g6xc0y7HupcWZZlZBcNqdxC3AIOfr+9bh1hjJGWAMar+FJD1LqvUNTZKOjeNafG2VZfEaAFIgEiHB4AMg4yKuvaw3yLV2ypA27rlu5sUK1rcAxQZMgCOPlzJojUdB1Ku1y1eKWUFspuCvcdVgy20hSZbBB4j0mqOrdNvFFW0QWa05NsMI3gA+Hb2gHccNMAkzk1DX2TrsETxEg8a4V0UyHCURcuecgadmQHYNjFgwkrba2Afm3CdxiNszULDnwLrWG2l/nZ7hZQVCqwLMPkCsre4AyOKI6Yr6a0LDXVuumXztVASpI9SJJEkcZwRgzVKkbEh2FuTZUbkeQRDtgggMpIHACzWV4TAEiaY1HMdvwqjMqPS+oW0ZAbi3HEqUUflUb8YAYbgpgcFj6zV3TtZcdWIu2/KDK5G1gX3bT3USBuPzSJ9+Wt6hbyeWz2LLZUbrtpUuJtMYIkEqDPtgmtbQFtQrXLp2jwblsbBtY2zuQI24hZ3EnaZOFyOCWtgACT8ar8YlJryStjpOq8W4RcG1lDKhVoW4wdiGIk5YZzBXEdiYaO/fuAyTbhmGGSG8xgglSDKhTAwJisjRXgpQrb3brfnNveba3V2ThzKOewMQZx60/EeiDujrea2mzYoKy/kZvmac4Kx7RUbkF8YTymInnmnfMLyu22eJitVvDu2zslIckTkx4bNAzPIiBiDPPOWdOZgDI5FWBts5OQDgx64P2Jx719O4TguIFNe3NDmZOW4EAkhTgQAT/lFa/wn1XwrpZ2IQq24gA5iRyPXB9mPJArL0ZLOomCR9MAQPtA7UvAG5UUgEkgwN0ZAzHOJNS9oc0sOCYpUL1fpXUfxFthcLOGdlLFQm+2QQDBEiSCIxO089uLu/Dd+y1wqyLbOFnAdGYopzEH0HMmO1A9O6yVcBTsEQYJEhVYScZJkkk8zxzXZar4itBLHF3f5gt07oDHzRtEEg7gCw/L27+Zu7TZ3/wCMUOWqLYODh4sliL02L6lbibAP4jEg7VZX3NtYRMGAQIB2xJNaek6HaV0FtjZWWNl3dWuBtoChkXGXUnEsDtEUdc6vplZmFobw03Q0Kty35iJL8tbwMTkGAe/NdW+I2R1ZGt+UQqkb9gYKxyeDgdp+kEUmm2tTAkUz19o7IJa1dlY0Wmt3FS2TcKwXBZG8xhWUk7SxJHB7AnPBC1/ULOlu3PDCxZEKrKFdtwDC3uBBCA5AzgH7+d/4pN3ewk4OcAkTyB+tN1bqviuzQACSROSOcE9yAYxGKtv6eb3jcSIr56lSbalAtfTdaYXBI8odTdUgtCq8wDunickjJNN1brI8QARdAMvvUAEgkwuNwUcQYMACYrlbd0ickY47Ec/3qVxyGkkz3xB9679wy9KyvGIR2o6mzwGcse5MQYWAcAHdGCTzU7nUWnww4CyOCWx2kx5gsmBxkx61lMYbHrVu0jzGIJI+pHI9uf8AStLrRkktm9r7oZnZmZhjeYeREKATOMmI4+xoO5qmaZJgHygkEDB7+uPvQhYxMmOB7Rj/AH96ocz2pBgCETZumTB9v15pW1JUDBCNIB7g8jHIwP196oVYEz2p7bQy8xImOYkce9Wkti31h1dSvltI4fw5O3ysTtzJmCRPoa3L3WVu6hHTT3Bbdf4aK6sdy7mBgA94lZmAea5dkXfbLz4TMZgjdtkQeBjPPs1GjqHglvCMQYUoTAiYYH8xyc1zPsmuMgVjXVUHQjNJ1NrasbbhPGJZthMr5tyr/b/ZM7Z+JTYt6ZCm42wtxrgwXkEojQc5AlueO4E8Qx8MDtmY9D/2onS9SCKQy7ySAwYnayAYmDu3T3B4EUWmzMfWJ/EYoDiF7Hp+sNbsky6XEtoU05CBnIxdmN0odoWexnvVl6+urt2rzXhpwoKsrLIKtcggsCOwiBGYJ9K8yTVXLisZZnSwRuMTsUCQWJ+UAAgDMueZrW+FNdc/D3LYtC4bhgEqxUXHgbiVwiKBLMYjEczXjWn6eGNvg+IH0Pn3kroFtJhda+rtldfcjzWwyqAvm2oxAcScicx68QIl9R8QWVNoapEi6m4rMlASuWUTiF/cDvXC9Q0uqRWRpF0o6XEKnKFi6bADuYAGJE4Edq1h11bPTAn4fY93dLFDt2oVVEVmySMNnjMew7Ym+Et8UmKHCkY9JT3hqusfpsm3+DsfwXQI7qV5LtuOTJiO5gTOc0D1rQlhe1TN4YtSqhlCb8DzeY9zwcGCxHYVj9B60G0bbnuI9sgr4ayTDbraELEsTuG3uJrH6l8R3HsOrqSuptL2DbSlzJicYMj3/ZWWyW28icDHMiQc+SZtBdlN1zrjtaRkUAtbUboPlRSApV2JM+WMEcTiSKxdP8RPbv2blskFSCQxaGYMzHfBkgkj9jzUlNvw7dpncof4gCoGbxAWthdu4HIySMn+0NV0RhauagBrdpVAi6VVzdLFWRQSd21lbEhoWSK9ZjLJguuGJjzmi5zedVbXw918rca1cUMzBhvJBiQCZkZ+XkZOB2wP1P4jZrrm3duWkMQuJ4AJIQgbjGef2rj7rEMeAQf0NTSzuJlkBEcmJn0xWn7Wzvl8JF7iIWpqtIWAYYPrA+h98Gs/UWivm5mJ/wDFKlWzSgq/TJbuNibb8jJYEnYqKMTO4kmYEGizp2tsdyjxEbazbsgqtyIxmY/+0cU9Ks3kh0KgKSsm5bKEqVhvKeZgMu4QR6girLGre2yOGIIyueBmI7d6VKtW+JonNQU93UFTjIkGG7jdKgx35/Wqr+pZiZMzBpUqoAJKgv8A96gT/v3pUqEK+3p2ZWYCQsSZAjcSq/qR2qb2UFlGlt7Fu+AF9ccmR37GlSqASTHP4lNR0dvfuB7LIx3HHp+tVXL0hRAEdwMmfU96VKqQiNNqAqGZ3hgU424Mme/uI71TbfMniZYDvmTSpU4Qpss7iMCf+/6Zq3pX/E37toTzFsmIICmBz5itKlSKQW5ouo/xUZbVl12l3DhpdSNt0E5ySJAzGM8znaa1bLulybfmb5SSFhSUA5PzYOTg0qVYhoDiBw17p5SgNY+8lzyf7z2n71RuxTUq3SWnYVj4KgncxAViezNs+vP0rq/grqt23curxatW2YhYHnBC2zz/ADxMUqVcW1AOYWkUp7wtGUMhek6PRjUbL1y54r2/CAUTbVLqj5lEcndyMYGK5j4q6S+rZN10C2DsUBPMt4g4YggEeWZAFKlXzmzvcy2MHDDlTJdhAc2qz9B8HaqzaFxbqrqEO7YQrIrAgqwbtjEieSIgk1W2huh7aeHav7rQuXoPhI07QVCRh12jzAAHmBFKlXVZ7ZaWhLnR20aZKd00UCOt6vTabTrbGm8Syt7+IdQtu61x4KsFydoDQBgevqDmf/yhbK2NM9to096GNoQB49tAgufLMlPKc9u9KlW9k2Laydxc4HPImfOVm7Bw4QvN/wC9a9nolzyzctpuRXG7cZViwHCHMoZH05p6VexbPLYhc4C//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QUExMWFRQXGBwbFxgXGBkYGhgWGBgXGBcaHBwaHSgiHBwlHRgcIjEhJiksLy4uHCAzODMsNyguLisBCgoKDg0OGhAQGy8mHyYsLCwsLS8sLzQsMi4sLCwsNCwsLDAsLCw0LCw0LSwsLCwsLCwsNywsLzAsOCwsLC8sLP/AABEIAMcA/QMBIgACEQEDEQH/xAAbAAABBQEBAAAAAAAAAAAAAAAEAAECAwUGB//EAEIQAAIBAwMCBAQEBAQFAgYDAAECEQADIQQSMQVBEyJRYQYycYEUQpGhI1JisRXB0fAzQ3Lh8YKSFlNjorPCBzRU/8QAGgEAAwEBAQEAAAAAAAAAAAAAAAECAwQFBv/EADMRAAEDAQUGBQMEAwEAAAAAAAEAAhEhAxIxQfAEE1FhgZEicaGxwdHh8QUUFUIjMlKC/9oADAMBAAIRAxEAPwD2elSpVKpPSpqehCVKlSoQlSpU9CE1KnpUITU9KlQhKlSpUISpUxpUIT0qalQhPSpqehJKlTUqEJ6anpUITU9KlQhKmp6q/EJJG4SPekSBinBVtNVZ1CD8y/qKpPUbf837VJtGDEhMNJyRUU9D2tajcH9cVerA8Z+lDXtdgUi0jFNSpUqpNKlSpUJJU9NSoQnpUqVNCVKlSoQlT0qVCEqVKlQhKlSpUISpqelQhKmoTUdStJMuJHYZP7UtP1K0/DAezY/vWe8ZMSFVx0TCLpVW+oQAksIGTntWZq+vIvyec/oB+00OtWNxKG2bnYBbFUarVpbEuY9O5P2Fc1quu3HECFHtz+prOd5Oa5X7YP6hbs2U/wBl0er6+AB4Yn6/6TQlzr9w8BR9v9axqktczre0Oa6BYsGSMua+43LH+39qqBqIqa1iSTirgDBSBq1TVairAKSRVimrkuH1qlRVgpqSujpVyus+O9Os+GGun28q/qc/tXL9b+ML19SkLbQ8hZkj0JPb7V7JeAuIMJXoel61p7jbUvITE8xj7/Wuf1/x2gbbZTf/AFMdq/8Aj3NebKx+1OLlZF7lqLNq7K78aXyJDoCfyi3IH3PtVX/xXfaZvMmBG22mTOfoI+v2rmA1TVqzJdxWga3gurHxfeRFVXDnkuyZ/wCn3+tDn4u1Rbd4gH9IUbf7Vz4akKkl3FUGt4LsNJ8bXRAdEb1OVP8Ap+1bvTfiuzdIVptsfUgr/wC6vNJqa3KYtXjNI2LDkvZbdwMJUgj1Gap1eut2hLsBxjvkxxXlOn1TKQVYqfUEj+1Te+WJLEknknJNWdoMYKBs1cV6bZ6zYbdFxfLyTgZ9J5+1M/W9OP8Amr9pP9hXma3KmLtR+5fwCv8AbN4r0tesWD/zV/WKpvdesAEhwxHYTmfrXnoanF0etI7S9H7ZvFdlf+KRwlufcn/SsvW9We5+YqDyATH6fSsLx6ibtYue92JWrbJjcAtHxAPemOooFblOHrO6tEYLp9amGoIXKkL1KEIwPUg9Bi9Vgv1KEWDUwaEF6pC9SQjFqwGg1vVIX6SUI1TVgegPxFN4tEqbq0BfFP8AiPpQHiUvEoRdXlyXI71Ytw+tVFVHLfpNOt5RwDXsQuGUUL3qDTC6f9mhm1XsB+v3pheY/wDYf6Urqd5FZj8379qIs2HiZAHuwH96AG7v+55/1qy37OsfX0+ntUkBMORD+IOzH6SR+oprZPeZ96lYssYIeBOCOP3IopbbD/nL7cn61k5wCsIcE8596sS970ZbRSM3EM+q4P6GT9RS/D2z+Yd4jdn0GOft+1RvBmrCF/FntUhrj7Vf/h6Hhu8cg59Pr9KielHs36j/AH+tK+xVVVDWN61L8U3rS/w5h3WOee3c8f745pm0jjgT+npJ/SqlqJKsGrPrVi6mhRbYcqR9QfrTZpQFQK0Bdp/GoBWqwN71MKpRou1IPQQuVMXaktTlGK1WB6y9Vrdg9T2oI9TcnmPoKBZkoLwF0gepB6wbfU2AiAfrWlY1G4TUuYRimHAo8PUg1CB6kLtRCpF+JUhcoUXKZ70An0pQkjQ9OLtYJ1rHvE+lGabUiIJzQWEIlafi04uUODVivUwiV5mxA5I/v/bml4q+5+8T9PX6YoXxR/LA+uR6kT6+/vRCPajKtJ7AiPSY7frXtGi8mUhqPTaP9fqeD+1S8Un8xjjOAGHEgcfUVbb8M/lBxnJgCPzNMTntmrLwtbWIXzbcSx5iBgzxHeKzLhwVRzQ1sE8DB/m9cyP6j7jNEokZJBPvnMRx3P6n2obp+p3Ycep3dwkDn2kxnHNG27UgMOCO88ETBj37Sq0nOhUApTyZwOZjH1OQD7GT/SKkpPH3IPp/MQxwP6nP0WobIz6dwQNvtu+VPooJ96kAMDsTgbTk8yts5c/1vWcqlYt36mfYtv8AoD5rn1MKPSrfGmZb2JmR/wBJYZc/0JAqgZJn/wBUt/8Aludh/QtSFrjOT8pCwxHfw04Vf6j9aRhUJRSXTPfA4JAKj+o8Wx7CSauXUuIjvxtByP6FPH/W1Z+wj0AU5720+v8A8y5/v6P45XnvyGMMw9XP5VjhR/nJgsnWtd1V5ai9RbnETzyo9gf+Y/7fapnqS53IMcznbJ4b1c+n9u2KOrrMEE9iwjj0T+Re08x+xlu4jRBAgdhhSeyr+Zz6nNSbIDEa1rjQdOBR/wDiNv8AlYesHgHt7se/tS/F2W5Bn6D5jwoj0H6VmXdNH9MZMmds/wAx7ufQDFDo88EH7jE8k+9MWTTgUXyt7w7TfK5GYHufb2HepDRAxtZTPH+Z+g4msLfHtj7he/61P8SR3xifoOF+lG6dkVQethtJH8vE8xjifpNU3bDAH29xz6UEOoOO+eT7tHlEeg9Kq13USUjOByO7H5iT+30oDHynfCDv3izZ/T0plNDqatQ10xAWUrT0OnnzNx2rT8f0rCXVECJ9P24qxdW23aDiI7cGD/lWDmElah4C09RqSBg5P9qqt60iBWbvpG7QLMQnfW7ptYSWP6DtVWs1M4rO094jipNeJ5qN3BTvIgNWjo7PDE/Ssq21aNm56mpeqC0w1TDUBqL+3jn/AC5BqgaxvrWV2VS86D1LdUXcAev0xUFuA/l/evZXjyiheOPbiSMfQHAqrWao7SJyeTMkxxn/ACqDBc5OPpP94mgLlwsZJpABOVdpLkT9P8jitvQ6vbwcQInIAI9PWsSzbETPejlvYB4/370nCUwYW0+rggE8DB7n/pn5RTrqRHJ8xyAQCf8AqeSY9hWI3VMEEBj2ntj2qtNWPzD9P/NZ7tVfXQ84keX+n+Gvuqid7e5NVvqAudzAN6n+I49z+VZHH/msZdQvO6PtUxqA/MiBjjNG7Tvo89SbER5flxhR7DifehnuliSSSTySZnvULduTAIPb71fa0zHhCaqGhEkqK0ZpbmwgSAe7QSV+kYmOP8qrt6Z2OAq4j+X2796vtaB0Ml0WO5M8VDnNwJVCVZrZ8qnyrkhScie7f1H/AE4prNucTA5yPbk/pQ95RIi4W+g78nk1UbU/zGkBRO9Va2r1aoDABjA7yx5uN/YDisnxm9T+tM21cEnP3qwW1EEnnvP+lNrQ1IulXWr2P7zT3HEc1WL9v1FFWghE7lz25P6UiYVAoKacNWn+CbtbP/tqY0L/APy/7f7FTvW8VVVlgmrFJ9DWg9mPmKj7yf0FR8vaT96V8FOUIFJ7GprZb0o63pm7KaIt6F25/czUG1AzVCVnJZaibWkbtmtex05V5IJ+hotEjCwD6RB/aud+0jJaBpWXb6Vc9P3FXN064oHH2k1pgn1+vH7U3iEfmAHufTnuKw37irWVftMYDYIFNb0LHiT9BNXXuuINwBVmHE8GPSszVdcuufK+wAnAgd8TPeK3YLQ5QoLwF50t0CibdzdP/ms5hU0uR969eF5qOS4sHcfXt37ZoIkTThvb/wA0RY6beugMlp2BOCqkgn68dqVG1JTUkvADik+qlSI+ntVtvo18mNigkwAblsEsMlYLfN7GDVun6E7P4ZuWVufyNc8wPcEARuAzE57TUF7OKcFZ61LdjJ+1aNnpCFzbOqtI4wQy3Fg58pLKIOMA8yKtTo1sXDbu32RxEI1vwyxmCNzMVB9+D60jas0D9EXSscGrUNa/+F2FYree9ZY/KLiKqn1/iAsPTMRmr36XplWXa+gPy3CbbWjjvctq0ZxBANSbdvNO4VlWrkf75rW0/WWW2QADtiJ5yf3j/M1IdO04UsRcKDm4HD2vu1pSy49VFW2en2Cu4W7jpyXtXBcVcxDKAtxY9Sp71m60YcQddVYaRgVD8a7ZkIO8Rx7xJq1dEzHLAj1y0/SMmpaFdOY8K2HaR8l1mePzfw3a3ntCzRtvqNp5UKhZRGwl1ueUTAS5tE+2/wDWs3WpH+rT6fVMCcSsLXsUO2fqQD3+tBtfzIJGOSc10javTl9txbaPGRdQ2yMe4g8/zRionV2bcb7S22OFL21CkE/luIHEZ9SKoW5iLplK4OK5fxKtt6iMYz2NdUNamCNNK8lktpeU8gmbZBHvINK31dGJFuyjwc+GQGj+q22wniPWj9w7/j1CLg4rB0t1QSYBHcCJjnH++9FW9IzHcV2qeAcD7+9a974i2keQd4Vy1h47iHG1ueN32qx+vPgsm0Ex5kaJzALI1xT3GQP86zNtaYhvqrDW8VPQ3wFiVxgxu47H6YFXnVKRLbYnHzduxn+9Z469vMG1acqSMXLZI94u7Wkff7UtTrlx4lkwpmWsAKvvuCnn6msCx01HqtL4Vf8AiKCZRYHEiJPbEE5+1S0/Vmn5UAI4ED7z6cYqv/EbTAbLOnukzKhlQ+mA6rnjiq7urtqYuWrdluwu2Hgj/qR2njmP1itqGhadclF48UfZ65uI+VQOZc4HAAIwfpVj9ULTtYmYiBzJ/wC/71m2bu6dumtuv81l0bzQYIUQczw0UKNTZbjaD3W4biZk8MHZQe+cUCzZOHsU75WtrOqMCVHm/qiJ+9ZYuuX3F8z/ADcfSO9V6i2qgFke3JwyxdRhHYiPbueagunJkowuAfyZPaJX5hz6VsxrANfhIuJWxZ6sVAEj3wxn9f71de60rKRLZEYiPcZzx/vNcwzwTMz3BHHekLop/t2EyjeFaT3kPM/aB2+hqmV9/wBqDN0U/j+laBkKbwVXULQFm1qdOiBGZhctkb/DuD8ssJ2EdiY/Wn1D/wAFNTplVMFNRbADqrY2tteYVpxzBiofCTF2u6YjdbvpkZw6wUaRxmP0FP07TXdKVuXVU2Lw8O4VdSsPODBlSCOY+hqD4SWk1GHMHLz4eQWeNVO/qCbP4jTXDZK7V1FlDtAaYS4oGNrH9D9ahqgNXba9bldQgm+gMC4B/wA1AMAiJYD1nnm7p2iuaXWbGIS24Im5BW7ZJIXIwZkfSTI7UP1Hp17QX/EVSUVpRxlWRsbScjI8sHn70gW3oaa4t5jgdT2Tg59fqk1z8arSo/Fqshlx44BE7hxvC8EZP2pabVJrF8O9tF8/8K/xu77LgkBp4DHirh0tNRc36W8iXGh7dlgysGk7lVhIwVJA9IqGosLq1ZxFvUoP41t/LuAA3PmAGAEkAZ+vLluGHu37emWGCrrNOuuLE6bXKZXyrcb57LZiWAJZJjmR3qt9Q1kjT6oeLZiVgglVYyLlpucjO0mCMEVqHpK6jThvHS6VhVvDeIEk7LqPkDMBxgSO1CaUrbQ2NezKnKLtZntkYDIwO3bBGMgz7VIew4DzAx82jEa6uDr5VBa5YSGP4jSPGchSfKQQc+HcBwOeDyKbT+JZBvaVy9qPOp2krn5btvuP6gIz2oj/AAy5pyLunddRpbsKXg7CDI23l5SM+btyDVdvTWTcVtJqGs3Ywl0QJiDtugkFTmNwz65ph7SOPSn/AKGR5/hEa+ibSMrMLmluCxe72mYBTj/ls3lImfI/YjNSulPEi4G0WpWJZQRbOMMQvmQmOVlT6VHXaQFh+IQ2XMea0Fdb88lACEBGZIMY44o3S6dLyiyb5vgf8FbitZuRxFtySrYzsaAfakXAV13wI8/dA4IbqEkTqrUbiI1FkLDcCWjyvPPKt/ap3LjFPMF1tlR8w3LcQAgCTG9fYGVg1DTW7dl7irq5AJW8rWbmxl48wViccTGDxRFnoaki7pNSsoCxClmZIiNsAMw5nH60i5oxw8jH1HQp1VOnvbl22W8Zf/8APfC7gJGbbTB/9JB9jUrOpFslQ93Rv3t3Q1yyTPEEEjjuDS1ek0ruRdvPZumSSbLKpbuSmcEjlY+lGaHp022Fy5b1NtAYCTcuKvcqJW4hBI7kD0Mik57QJM9vtB6iUAHWpWdeZbbA3bPhbvlvaVyAfUgElT9AVMelWs73IE29aoPBUreAj7OMehaoJbs2/wDga7YCT5L1psRzMBln3gHFG6joNpw7rcAdY3iwrXEUtwxE7lB58oI+nFNz2iJnsfyOhQAckImtGUW9c07Tm3fm7b3QByw3Lx+YH9BUL13ZDXbbLuGL2mYWw4/KYA2MR/6T+lWWrtlwov6u3dtgwu5Lq3BOQVYCYMdzEUT/AIGLZL2dTutHB22jqAPUMFMf+ogYiguY3GR0PvE95RBKGt3muA+FdS//APTvonid+J+aBzDUCdWFb+FvsXFwVDttB7gDlc9jPNG6zp2laZ1CWWxjZdMnIzbbzWzI7MR/etQdKlP4l8aq2BICIC4n8yMLm/AGRBGe9G8s24+xHxBRBK57Ua1nWLyBjEC5EN65Iw/37U+j1N1QRbublPNuZBH/AEHn7TWjbSxbchNVd0nI23rTEN6H6ezCrn6JaueZW8Zic/hmtiO3yXCOYwB6/cUbVgEEQPIx9OxSunWpWEWWeDbcH3we3uufrROoZyJeLg7OCC0Z78kD3H6Ua1uyhCai+wH8t3TujCf61LGYAzkVbZ6bpC38LVlhmF8qycEeZwFA4GYmZnEUzbNxIPnBjvCLpWRp7pUnwrjLjInaSfSAYI5qbatWMssN3ZfLJ+gGPt+laep6TYUKbv4iz/M3hi4v/VutsVAE/eDxULej0bDy6o3G4ggWjyBILiDg8HmDntRvmGsHt84IulU3NWYG+LySQpJG8RxDjI9gf0qDaYNm027GUJAdee35hxkfoK07HQ7SsSfxQHsLBb2lVclh7j2phptIzbVa6t5clLhNpwREAEiIPEziOKjfNH+s9qdU7pzWCH9DTh66PVWbTpPhXdRcLYNt7bELPLFQC09vL25E0Gy6Wzi/p9Ss/KbjbSY+bCxwfrVjaAcj6fVFxZ3UNZsvu1sJY2u3ibZZi5DCQSo8p3E7QY70X8LXvFsNp2XeFBKHww/h/M0lf+Yu4+mDA9KyfiXT+HqGaAy3ACCAAJKjIgR2OPrQ3w9qtl9CcgnbyRtmIaRkwYMd4NBsw+ykcAeym9Dlfc6iXt7LrLeEgqWB3pxhWPyqQB5eK6bQ9UN/T+YsWshd6sNyXFfy7CFyRjmScTgVynxFpPCvMsfN5h5g3zGTke8j9Ks+GOoizfUsAUYbGmDAbgifeKLWya+zvNHMa5oa4h0FRvaq2HJsI1uYKy5baQOxMTnif3FbfVb6ajS29Tdl7tvyXMhWLFlgNC+ZQJ5IPpWL8R9O/D3IAGxvNbOfkIBC5HK7gP09afoHW207EQHsvAu22EhgJ7esEj6GqcwOa20ZiO/lOqpAwYKs6b125aui4oyABtEeZceVpBkRP7Vr/EF1bSW7mnXdprgIWfMUYgkp5pgZJEBRyO1ZfxLoFQresS1hwNrQRBj5TIHoTxxUeh9c8LdauDdp7nzp/KT+ZfQzFSWB0WjB5jWYyTBihV3QviA6a4zKk2njxU3TIAPBjGTPer+v6BAi3bKB7D/nTGw/yOIxjvAn2rO670vwGBRi9l8o20geu0kjkT+1R6D1T8O/nl7LArdt9mWDiO+TTLAf8tn+fvoon+pRPTeteCvhlPEsmS1tjuBw2V/kbPPtNH6sCwivaU3tIxPzGQhMgqcT3IBxMHNZnW+l+DD2iX0z/Lc5zlSGMcyDB71R0jq72CY8yN86HKtjkjg0ywOF9nUcfoR+UAxQrYs/ESkBdSGvJIKncUuW4xAdfmEDvS6raVRbvKQ1tj5bg/h3AzAwG2ehUkfN39yc3rWhFoJctZ090ApOSpBgqx5kEc4maH6V1E2tyHNq5/xEgGcQCJ4I9ZFIWYi+ztrA/OKC7Irc0fxGt2LWsUXVmFuwAyjgTjImSTNDnpty2VuohI+ZbtgsyYJPoCIIGGFA6zQL4Qu2XN1Pzyu1rZHMgH5eM+9C9P19yy4e27KRjB7HJH0NMWYqbPqMvt2Re4rYXrQe4PxdpGkgm6gCXOME7BFwcYIzxNS1PTmtgXbJ8VRlb1slSCokkgjcMDgzxziqdTp/HTxdMGOSblowWBLEl1HZfNwAI+9Z2j6he07eRihB8ynI4ggg+oMH2pBsjwU5ZfbpRE8VrJ8QFWA1FpL0Y3nyvt4PmAz3yRPaSKKt6JLsnRtufkpu8K6CF2yFDbW+acfzRHFCWtRptQNjj8K8wpXdct5I5BysZEA/m9qy+pdOuadhvEA/I6sGVoj5WH9qQaJgeE8Mj8dj5pz1C0bfxA4Hh3gb9rul2ZGcw3zA49oIFTTTWLrA2Lpt3CoItv5OBlRdwDwAJ5odOsrdCpq0NzaCFuKStwYgAkyGAOcilq+jTbN3Tsb9rM+WGSBMFZzgzIx9KcBp/wCT6HXQpSTzRmo12p038LUIHUzAueaV3SdrjPaZ9ar2aa+BsC2Lg/JcY7XM42ucr3+b2rO0fViiFCBcttkoxIz2IZc/vFFvZ019v4M2nOfCuZQnkgXPyjtLUFl3GnMYdRrzRMoq9c1elSBv8MxAaLtqXkiCQRwe3NV2urae6CL9lbbEH+LbErJJIDWu4nJIIP6VSLWr0hUgOATjadyNtkkEA8QZjuJPY09jqmnfF2yqNx4luRtXZt47wQDHH0qboNYnm3HXdOYp7onT6VkBbS6jxIWYtsVJgSQbTDzKMz9TxULnVyGC6qwrymTs8O4YICuGjIx2EGT61Xd6ITLae8l8rBAtyrwYA8pwCO4BmhrXX7wlLpN1D81u5PrJEnKmZz2JJGaYbfqK+h12SmOXsi00di4f4F1dw/K82WMA7trny59yvfNXajXazTBRc3FAFUeIlu4hA820ONw4UcGYFBJY018QjGw4EgXiCjTyu8AbdvZmOfSmu6e/pZa2x8IrO9TKMpKA/bcduR+1EAmHV5OHscPQo5j0V76zS3J3W2sP2e3lSJHKYgmOR6Urtu7b/wCDqR4bEsp8Qie0kHO6AJn25qj/ABW3cjxrKySZdAFMmPMQOTMmBH6mae1pbDibd3wjJ3LdKH0I2kxgSR9ge8B3buM+4+qMdQr+p6S7c06uVUXLRIupA3+SFmB9yR35+nNWbDXGCIpZmMKoySTwK9g0Wr02qS4TsTeG8QbSGaIVS7fzDEH3xM1xPxLoLehcpYS6LrBvOxICLwQpHlYMu4TyIrDZtqJcbMth2WuA9lT7OBemi09d8OXdVp0YIFv2x8m9ThmaQwEbSTBnjJritZ067ZJF22ywYMjHeM/ar9FrbtpwbbGTxkkGTOO8Ej7jHeuk0/xVauKyay0twYhYGMSNscHgnMwYxWjd9ZGnibwGI9VMtdjRA9KtfjLDI7Ir2tsXH7JOR65//UVUfhC/sLqbbfyqrAl85gnHGYmecYrpOodH0uqS22nu29PtdlIRSVdjD4HJIQifTisDU9A1GmBY+IqqwG9SGQDG0+uTiY5+xrNlvJN110zgRrHkmW8p5qeg6bdRfw2otMi3YZGx5WBPLCQMrx6Gapu/B2oUtvNtEGFd2hXyR5Yn04PtRGn+Lrlk+HcUXUgiHmZJEkgiZ7Z9B2o7/wCMLdy4++yptQAtsmY9fYd5OJ9KZdtLSSGiOXxzQLmaWk+FmFp7b3LbhidrI7NBTjy4H5nP0BrnNb0DUWmVWtE7vlK+YNMkRHfynHNdLb6dpL6XTp71ywd5K72hWcA8gQoG1oGccfXVC65bMIU8QNFxT3ADDeD28stED5ZAJOcxtL2HEcwaKrgP2XPdA6XfCPbvL4VhtwYuwRlbawkKxkxB5FD6j4Sc+azdS6kxJITbyfNuOOP7+1bmp6tqFvJa1VkMDhnUEvADlhuGfXETCnmoafRaO6J0925p2EFx2XywV2OQTE/NwJJPJNPfWjSXGk8BI65ougiFg6O1qtLce0bLFN4W4rW9yEE5PmEQQsyfTtRut+DrjFrlooqnzLbclXAPzCSNuGwMmZGa3dNcvIpS1qjcbY5RIChtsNJ3MfylQDwQZzU+qXtYgDFLDKwtqXSIXeQpWMSPPGIGW+tQdotL0tug+/Qxqid0RWVxy9K1mlK3vCdYII4M8sJCzgbTM1c+lt6ncQh016YKsrC0bmSRMeQkevcdpmuzXapIFm4pMS1qbe2FwdpO3KsZkH8nsKOudV2qf4t4CC4bYrHkSG5DdjggmYjOE7bHmobXiNFMWY4rza58Pay15/BdSGgFSCQZUAjaZgyM8c0bF3VQt/TuHJhb62m8u2SdwAhhk4Ga743LIG97jHzQ8BpwreIq7mJUS6kgd9vMUT1XT2w+1bl0gDxEO4ll3N5wMQwB2naZPnAxFZn9QJIBbXIwU9yMivKdR8OakZFs3VAndb8wEzhu4YRlTT9N6hfsb7bWzdtg+e04MAmUnGVOIBHpXrurtlLsr4jJjeWwqZSJE7tzHdMY/ea7Q3XSV8zqFIAJWciUMeVmPYHI9YqR+qXmeJoI129EbiDQry2zoLWrkacCzcBJNq47FYVZO1ymDydp7KaFXQarTkXfDuW9pBDAGBPBkYPb9q9VVIjexuHcMgBInKhioAkEkCfSeattoFIO0jgT5TuXAEgiYAzjsePSv5EikSOZ+TXuEbkHNeVDqtu6sX7IycXbSqjBiJiANpnJ+pmoXuji4VOlPiKVB2l0FwHcVIKzgDy5Mc16d1DTqGV0YDIACBXVQFZQWME4LqQJySABnAo+HbfmNzT6MN5gw8NvmJLKee4AMjMNEDg2P1BoEgRyx9KelEjYnArzXTau/pWIhknLKwIVwJGR+Ze3pVxNm/EkWGkAYLLAELx8o4EmYj716jZ0VtgB4fkbBDbijAwsAMSVMdiY/vQ7/DujcE/hkPlLBSds5JJDA4GRz/rT/kbOZLSDxEfhG4PFebL8P6gEFU3RBVrbo3rkEHttOccVMdZ3QmqQXQsjcDtuK2QTPDH/AKge3MRXod/4QsbQBplQNtlrd5pWAZYbuc/rJM0S/TU8u20XJiZNtjAB+c7TPMYls85NL+Rs3YifSOslG4IXmg6VZux4F8eYqqpdwxYhpBK45A/X9aQ2q0nKvbBBwyyhBMSJlecT9K9HPwvpi/8A/XIJEDgbQeR5XkQZ7YBIFTtdIsJuVFZlWZ2HcMiTuQkz8pAngmDgxT/kWYYjnHv9kbgrzX8Zprsb7ZskH5rEEEZMlWMTkcRx9KdtAhMrfsspEguSrZJwRzP+uK9BudDS4qpcsB/MfM1t7RyAQZQROB83MkCh1+ELJdwNLbYYIjU3LZCniQ3M9iCf1qxt9mOI6j5IU7ly5az1NdBe8K0xZQqm5uXLXIMryQQN0Blicc117avQ6weC24bgHE8qxM4Pf5SPp9o84u6VL5PhsA+QBEBs4MRgEYgDBoViQ0KzEkAKeJG0Ej25A5ra02RtpBkhwzz8yoFoW+S9I0/R9JfBCgqVLqDMBwcAjALANiDHyzxXL9W+GHtkraU3BtJdvLtUBVKyR+czJHvwZoHQdQayxRtpZGkTkbt4ck/7PfFdvZ6w2o3qNgS26hgF8rrIDFiZlYIJUjM9+2DhbWDpBlvPXNUC1wrivOrlprQBXcjBZg4Yh9oED3Ddu30rpej/ABC+/wAK8PMm5QSSqxtEBgsT5lmSc7scmiPjrQnx1vMBsKBCUlgHQYaAIA/pB/Ie5rnb9xnutAVlPJAkGEUCD3yv966AW7RZgkZdlJF00XZWNRptWQTZtswlpMKdsCQRgMBzMyfTtWaPhmxqXLW7wts0+S4IZXUSwMgentHeuTKsLnkZtqN5Sedscnt+WP0FT8W890vJLurtM54hpP8AlSGzuZ/o6KIvziFrW/hfU7AUVsk7l/Mp2iJHPmBWPXI7Gh7Wp1lm6wPipc3bXid3lSTxzCGcdqu6f1rUor3AWkuC+SCwCnyxwVn2wa7y/wBTJKWnlg9sDgAq5O1gcA+gMRInPFZ2ttaMMOAcCm1rThRcv1D4qvI5cSEIUZXHiCBuCnCttHH1InNGnrun1dtfxFoNc23C5RCCo8sE7SDk7Tu4EGYArQufCdg22s+ZixKod6yHWSGURK7i0EHGTgEzVWm6SNCCbV0qtyLV0GDKh1ViYyxYsSArCFnJFc282dwFwQ4YZetfyFd14xNFcnQ7N2xadgqqrwQhJJtqqEDeswpmPQbpkECiUsto9QRpnF2zcIm3ukjYUaLbtO9YMGPWax9RqltK9m262bOdigbt6sxBVwxlWI5BiBx6UyaYt+DWSrAsG3HO9XXaEZPMhyQGJAI5rMseR43eEzQ8Me4jii8MhVdZ0/pOrtajxN9trR35YsNu7eRCldzRuAmVEKPsH1HqgsWdt60u/DBkkC6ZkM+ZUDBKHmcVfqOo+He2F18Q71Co0qxYqYO78xjmckc5iuC6xqlulTbQW8gXdwCq94AloUHIAgTySc1js2zutng2mFMKcYz151VWj7o8K7GzqtK/iMRbDNbbYNguKqMJwCSVJaZmMAZ70No+vJb07KWZiLiLbJVQZUQTkyDCKSR6nPMch0TX3Ld20y5UHzgNtZkGHAOIBWYHY59KWr19lb9u4DcNm7L5MsjeYeXdGFeDn0Oc12nYReLTJFD2yWW9JEhemv1VTp28TlW2SSSWK7trLJkxKvkjEZgZETxbyQrRcC27iX7aDYpuQbgCkQTtBBeZwOK4r4fv3d+nCXGTeWNxiJFwgKXtjPnkIAB6see3c6zXWtNZawiM/jOWubXkr5QoQEdyEmMY/bgtdn3LrrRJJn1rj5HzwOS2a+8JK5zT2tdpBcLgXzuO5ouO48oFsZXiTMR357VSnxFcuoqqiLcDG4iPbCzaKg29pPlaQWhSBgTPFdV0bVi9Ye5buWw8nxLO9h5VXyWyQN3CwDnkn2GlftW77WlYW1lIFp8+ZIJA2nJykLzGRmqO0gPi0s659Bw4eVIzTDZFDRcVpviDT3UVrrPZutsJ8N4LrtBDNAgeaQBzgetWLcn+Idedodl3YUbLm4DauQW4BbHHNW9Q+HNPcDxbdGvLcJASWtFAp37R+QkhRGO2WoV/g6xc0y7HupcWZZlZBcNqdxC3AIOfr+9bh1hjJGWAMar+FJD1LqvUNTZKOjeNafG2VZfEaAFIgEiHB4AMg4yKuvaw3yLV2ypA27rlu5sUK1rcAxQZMgCOPlzJojUdB1Ku1y1eKWUFspuCvcdVgy20hSZbBB4j0mqOrdNvFFW0QWa05NsMI3gA+Hb2gHccNMAkzk1DX2TrsETxEg8a4V0UyHCURcuecgadmQHYNjFgwkrba2Afm3CdxiNszULDnwLrWG2l/nZ7hZQVCqwLMPkCsre4AyOKI6Yr6a0LDXVuumXztVASpI9SJJEkcZwRgzVKkbEh2FuTZUbkeQRDtgggMpIHACzWV4TAEiaY1HMdvwqjMqPS+oW0ZAbi3HEqUUflUb8YAYbgpgcFj6zV3TtZcdWIu2/KDK5G1gX3bT3USBuPzSJ9+Wt6hbyeWz2LLZUbrtpUuJtMYIkEqDPtgmtbQFtQrXLp2jwblsbBtY2zuQI24hZ3EnaZOFyOCWtgACT8ar8YlJryStjpOq8W4RcG1lDKhVoW4wdiGIk5YZzBXEdiYaO/fuAyTbhmGGSG8xgglSDKhTAwJisjRXgpQrb3brfnNveba3V2ThzKOewMQZx60/EeiDujrea2mzYoKy/kZvmac4Kx7RUbkF8YTymInnmnfMLyu22eJitVvDu2zslIckTkx4bNAzPIiBiDPPOWdOZgDI5FWBts5OQDgx64P2Jx719O4TguIFNe3NDmZOW4EAkhTgQAT/lFa/wn1XwrpZ2IQq24gA5iRyPXB9mPJArL0ZLOomCR9MAQPtA7UvAG5UUgEkgwN0ZAzHOJNS9oc0sOCYpUL1fpXUfxFthcLOGdlLFQm+2QQDBEiSCIxO089uLu/Dd+y1wqyLbOFnAdGYopzEH0HMmO1A9O6yVcBTsEQYJEhVYScZJkkk8zxzXZar4itBLHF3f5gt07oDHzRtEEg7gCw/L27+Zu7TZ3/wCMUOWqLYODh4sliL02L6lbibAP4jEg7VZX3NtYRMGAQIB2xJNaek6HaV0FtjZWWNl3dWuBtoChkXGXUnEsDtEUdc6vplZmFobw03Q0Kty35iJL8tbwMTkGAe/NdW+I2R1ZGt+UQqkb9gYKxyeDgdp+kEUmm2tTAkUz19o7IJa1dlY0Wmt3FS2TcKwXBZG8xhWUk7SxJHB7AnPBC1/ULOlu3PDCxZEKrKFdtwDC3uBBCA5AzgH7+d/4pN3ewk4OcAkTyB+tN1bqviuzQACSROSOcE9yAYxGKtv6eb3jcSIr56lSbalAtfTdaYXBI8odTdUgtCq8wDunickjJNN1brI8QARdAMvvUAEgkwuNwUcQYMACYrlbd0ickY47Ec/3qVxyGkkz3xB9679wy9KyvGIR2o6mzwGcse5MQYWAcAHdGCTzU7nUWnww4CyOCWx2kx5gsmBxkx61lMYbHrVu0jzGIJI+pHI9uf8AStLrRkktm9r7oZnZmZhjeYeREKATOMmI4+xoO5qmaZJgHygkEDB7+uPvQhYxMmOB7Rj/AH96ocz2pBgCETZumTB9v15pW1JUDBCNIB7g8jHIwP196oVYEz2p7bQy8xImOYkce9Wkti31h1dSvltI4fw5O3ysTtzJmCRPoa3L3WVu6hHTT3Bbdf4aK6sdy7mBgA94lZmAea5dkXfbLz4TMZgjdtkQeBjPPs1GjqHglvCMQYUoTAiYYH8xyc1zPsmuMgVjXVUHQjNJ1NrasbbhPGJZthMr5tyr/b/ZM7Z+JTYt6ZCm42wtxrgwXkEojQc5AlueO4E8Qx8MDtmY9D/2onS9SCKQy7ySAwYnayAYmDu3T3B4EUWmzMfWJ/EYoDiF7Hp+sNbsky6XEtoU05CBnIxdmN0odoWexnvVl6+urt2rzXhpwoKsrLIKtcggsCOwiBGYJ9K8yTVXLisZZnSwRuMTsUCQWJ+UAAgDMueZrW+FNdc/D3LYtC4bhgEqxUXHgbiVwiKBLMYjEczXjWn6eGNvg+IH0Pn3kroFtJhda+rtldfcjzWwyqAvm2oxAcScicx68QIl9R8QWVNoapEi6m4rMlASuWUTiF/cDvXC9Q0uqRWRpF0o6XEKnKFi6bADuYAGJE4Edq1h11bPTAn4fY93dLFDt2oVVEVmySMNnjMew7Ym+Et8UmKHCkY9JT3hqusfpsm3+DsfwXQI7qV5LtuOTJiO5gTOc0D1rQlhe1TN4YtSqhlCb8DzeY9zwcGCxHYVj9B60G0bbnuI9sgr4ayTDbraELEsTuG3uJrH6l8R3HsOrqSuptL2DbSlzJicYMj3/ZWWyW28icDHMiQc+SZtBdlN1zrjtaRkUAtbUboPlRSApV2JM+WMEcTiSKxdP8RPbv2blskFSCQxaGYMzHfBkgkj9jzUlNvw7dpncof4gCoGbxAWthdu4HIySMn+0NV0RhauagBrdpVAi6VVzdLFWRQSd21lbEhoWSK9ZjLJguuGJjzmi5zedVbXw918rca1cUMzBhvJBiQCZkZ+XkZOB2wP1P4jZrrm3duWkMQuJ4AJIQgbjGef2rj7rEMeAQf0NTSzuJlkBEcmJn0xWn7Wzvl8JF7iIWpqtIWAYYPrA+h98Gs/UWivm5mJ/wDFKlWzSgq/TJbuNibb8jJYEnYqKMTO4kmYEGizp2tsdyjxEbazbsgqtyIxmY/+0cU9Ks3kh0KgKSsm5bKEqVhvKeZgMu4QR6girLGre2yOGIIyueBmI7d6VKtW+JonNQU93UFTjIkGG7jdKgx35/Wqr+pZiZMzBpUqoAJKgv8A96gT/v3pUqEK+3p2ZWYCQsSZAjcSq/qR2qb2UFlGlt7Fu+AF9ccmR37GlSqASTHP4lNR0dvfuB7LIx3HHp+tVXL0hRAEdwMmfU96VKqQiNNqAqGZ3hgU424Mme/uI71TbfMniZYDvmTSpU4Qpss7iMCf+/6Zq3pX/E37toTzFsmIICmBz5itKlSKQW5ouo/xUZbVl12l3DhpdSNt0E5ySJAzGM8znaa1bLulybfmb5SSFhSUA5PzYOTg0qVYhoDiBw17p5SgNY+8lzyf7z2n71RuxTUq3SWnYVj4KgncxAViezNs+vP0rq/grqt23curxatW2YhYHnBC2zz/ADxMUqVcW1AOYWkUp7wtGUMhek6PRjUbL1y54r2/CAUTbVLqj5lEcndyMYGK5j4q6S+rZN10C2DsUBPMt4g4YggEeWZAFKlXzmzvcy2MHDDlTJdhAc2qz9B8HaqzaFxbqrqEO7YQrIrAgqwbtjEieSIgk1W2huh7aeHav7rQuXoPhI07QVCRh12jzAAHmBFKlXVZ7ZaWhLnR20aZKd00UCOt6vTabTrbGm8Syt7+IdQtu61x4KsFydoDQBgevqDmf/yhbK2NM9to096GNoQB49tAgufLMlPKc9u9KlW9k2Laydxc4HPImfOVm7Bw4QvN/wC9a9nolzyzctpuRXG7cZViwHCHMoZH05p6VexbPLYhc4C//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6800" y="2971800"/>
            <a:ext cx="4024313"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8154400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5638800" cy="685800"/>
          </a:xfrm>
        </p:spPr>
        <p:txBody>
          <a:bodyPr>
            <a:noAutofit/>
          </a:bodyPr>
          <a:lstStyle/>
          <a:p>
            <a:r>
              <a:rPr lang="en-US" b="1" dirty="0"/>
              <a:t>Personal/Social Development</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1200" y="1058560"/>
            <a:ext cx="3063240" cy="459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152400" y="1447800"/>
            <a:ext cx="5486400" cy="5257800"/>
          </a:xfrm>
        </p:spPr>
        <p:txBody>
          <a:bodyPr>
            <a:normAutofit/>
          </a:bodyPr>
          <a:lstStyle/>
          <a:p>
            <a:pPr marL="0" indent="0">
              <a:buNone/>
            </a:pPr>
            <a:r>
              <a:rPr lang="en-US" b="1" dirty="0"/>
              <a:t>Students will:</a:t>
            </a:r>
          </a:p>
          <a:p>
            <a:pPr marL="0" indent="0">
              <a:buNone/>
            </a:pPr>
            <a:r>
              <a:rPr lang="en-US" b="1" dirty="0"/>
              <a:t>1.Develop a strong, positive self concept</a:t>
            </a:r>
          </a:p>
          <a:p>
            <a:pPr marL="0" indent="0">
              <a:buNone/>
            </a:pPr>
            <a:r>
              <a:rPr lang="en-US" b="1" dirty="0"/>
              <a:t>2. Develop positive, meaningful relationships</a:t>
            </a:r>
          </a:p>
          <a:p>
            <a:pPr marL="0" indent="0">
              <a:buNone/>
            </a:pPr>
            <a:r>
              <a:rPr lang="en-US" b="1" dirty="0"/>
              <a:t>3. Demonstrate effective communication skills</a:t>
            </a:r>
          </a:p>
          <a:p>
            <a:pPr marL="0" indent="0">
              <a:buNone/>
            </a:pPr>
            <a:r>
              <a:rPr lang="en-US" b="1" dirty="0"/>
              <a:t>4. Learn the benefits of having a cooperative spirit</a:t>
            </a:r>
          </a:p>
          <a:p>
            <a:pPr marL="0" indent="0">
              <a:buNone/>
            </a:pPr>
            <a:r>
              <a:rPr lang="en-US" b="1" dirty="0"/>
              <a:t>5. Work well in teams</a:t>
            </a:r>
          </a:p>
          <a:p>
            <a:pPr marL="0" indent="0">
              <a:buNone/>
            </a:pPr>
            <a:r>
              <a:rPr lang="en-US" b="1" dirty="0"/>
              <a:t>6. Appreciate cultural experiences</a:t>
            </a:r>
          </a:p>
          <a:p>
            <a:pPr marL="0" indent="0">
              <a:buNone/>
            </a:pPr>
            <a:r>
              <a:rPr lang="en-US" b="1" dirty="0"/>
              <a:t>7. Cope with adversity</a:t>
            </a:r>
          </a:p>
        </p:txBody>
      </p:sp>
    </p:spTree>
    <p:custDataLst>
      <p:tags r:id="rId1"/>
    </p:custDataLst>
    <p:extLst>
      <p:ext uri="{BB962C8B-B14F-4D97-AF65-F5344CB8AC3E}">
        <p14:creationId xmlns:p14="http://schemas.microsoft.com/office/powerpoint/2010/main" val="11123076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5638800" cy="685800"/>
          </a:xfrm>
        </p:spPr>
        <p:txBody>
          <a:bodyPr>
            <a:noAutofit/>
          </a:bodyPr>
          <a:lstStyle/>
          <a:p>
            <a:r>
              <a:rPr lang="en-US" sz="3200" b="1" dirty="0"/>
              <a:t>Educational Achievement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321684"/>
            <a:ext cx="3063240" cy="4068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152400" y="1600200"/>
            <a:ext cx="5486400" cy="5105400"/>
          </a:xfrm>
        </p:spPr>
        <p:txBody>
          <a:bodyPr>
            <a:normAutofit/>
          </a:bodyPr>
          <a:lstStyle/>
          <a:p>
            <a:pPr marL="0" indent="0">
              <a:buNone/>
            </a:pPr>
            <a:r>
              <a:rPr lang="en-US" sz="2400" b="1" dirty="0"/>
              <a:t>Students will:</a:t>
            </a:r>
            <a:br>
              <a:rPr lang="en-US" sz="2400" b="1" dirty="0"/>
            </a:br>
            <a:endParaRPr lang="en-US" sz="2400" b="1" dirty="0"/>
          </a:p>
          <a:p>
            <a:pPr marL="0" indent="0">
              <a:buNone/>
            </a:pPr>
            <a:r>
              <a:rPr lang="en-US" sz="2400" b="1" dirty="0"/>
              <a:t>8. Develop organizational skills</a:t>
            </a:r>
          </a:p>
          <a:p>
            <a:pPr marL="0" indent="0">
              <a:buNone/>
            </a:pPr>
            <a:endParaRPr lang="en-US" sz="1200" b="1" dirty="0"/>
          </a:p>
          <a:p>
            <a:pPr marL="0" indent="0">
              <a:buNone/>
            </a:pPr>
            <a:r>
              <a:rPr lang="en-US" sz="2400" b="1" dirty="0"/>
              <a:t>9. Discover how they learn best</a:t>
            </a:r>
          </a:p>
          <a:p>
            <a:pPr marL="0" indent="0">
              <a:buNone/>
            </a:pPr>
            <a:endParaRPr lang="en-US" sz="1200" b="1" dirty="0"/>
          </a:p>
          <a:p>
            <a:pPr marL="0" indent="0">
              <a:buNone/>
            </a:pPr>
            <a:r>
              <a:rPr lang="en-US" sz="2400" b="1" dirty="0"/>
              <a:t>10. Apply learning skills to academic tasks</a:t>
            </a:r>
          </a:p>
        </p:txBody>
      </p:sp>
    </p:spTree>
    <p:custDataLst>
      <p:tags r:id="rId1"/>
    </p:custDataLst>
    <p:extLst>
      <p:ext uri="{BB962C8B-B14F-4D97-AF65-F5344CB8AC3E}">
        <p14:creationId xmlns:p14="http://schemas.microsoft.com/office/powerpoint/2010/main" val="112708040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5638800" cy="685800"/>
          </a:xfrm>
        </p:spPr>
        <p:txBody>
          <a:bodyPr>
            <a:noAutofit/>
          </a:bodyPr>
          <a:lstStyle/>
          <a:p>
            <a:r>
              <a:rPr lang="en-US" sz="3200" b="1" dirty="0"/>
              <a:t>Career and Life Skills</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5430" y="2514600"/>
            <a:ext cx="3762599"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152400" y="1600200"/>
            <a:ext cx="5486400" cy="5105400"/>
          </a:xfrm>
        </p:spPr>
        <p:txBody>
          <a:bodyPr>
            <a:noAutofit/>
          </a:bodyPr>
          <a:lstStyle/>
          <a:p>
            <a:pPr marL="0" indent="0">
              <a:buNone/>
            </a:pPr>
            <a:r>
              <a:rPr lang="en-US" sz="2400" b="1" dirty="0" smtClean="0"/>
              <a:t>Students will:</a:t>
            </a:r>
          </a:p>
          <a:p>
            <a:pPr marL="0" indent="0">
              <a:buNone/>
            </a:pPr>
            <a:endParaRPr lang="en-US" sz="800" b="1" dirty="0" smtClean="0"/>
          </a:p>
          <a:p>
            <a:pPr marL="0" indent="0">
              <a:buNone/>
            </a:pPr>
            <a:r>
              <a:rPr lang="en-US" sz="2400" b="1" dirty="0" smtClean="0"/>
              <a:t>11.Explore </a:t>
            </a:r>
            <a:r>
              <a:rPr lang="en-US" sz="2400" b="1" dirty="0"/>
              <a:t>skills, interests, &amp;</a:t>
            </a:r>
            <a:r>
              <a:rPr lang="en-US" sz="2400" b="1" dirty="0" smtClean="0"/>
              <a:t> </a:t>
            </a:r>
            <a:r>
              <a:rPr lang="en-US" sz="2400" b="1" dirty="0"/>
              <a:t>aptitudes</a:t>
            </a:r>
          </a:p>
          <a:p>
            <a:pPr marL="0" indent="0">
              <a:buNone/>
            </a:pPr>
            <a:endParaRPr lang="en-US" sz="800" b="1" dirty="0"/>
          </a:p>
          <a:p>
            <a:pPr marL="0" indent="0">
              <a:buNone/>
            </a:pPr>
            <a:r>
              <a:rPr lang="en-US" sz="2400" b="1" dirty="0"/>
              <a:t>12. Apply strategies to solve problems &amp;</a:t>
            </a:r>
            <a:r>
              <a:rPr lang="en-US" sz="2400" b="1" dirty="0" smtClean="0"/>
              <a:t> </a:t>
            </a:r>
            <a:r>
              <a:rPr lang="en-US" sz="2400" b="1" dirty="0"/>
              <a:t>make decisions</a:t>
            </a:r>
          </a:p>
          <a:p>
            <a:pPr marL="0" indent="0">
              <a:buNone/>
            </a:pPr>
            <a:endParaRPr lang="en-US" sz="800" b="1" dirty="0"/>
          </a:p>
          <a:p>
            <a:pPr marL="0" indent="0">
              <a:buNone/>
            </a:pPr>
            <a:r>
              <a:rPr lang="en-US" sz="2400" b="1" dirty="0"/>
              <a:t>13. Set goals, make a plan to reach those goals &amp;</a:t>
            </a:r>
            <a:r>
              <a:rPr lang="en-US" sz="2400" b="1" dirty="0" smtClean="0"/>
              <a:t> </a:t>
            </a:r>
            <a:r>
              <a:rPr lang="en-US" sz="2400" b="1" dirty="0"/>
              <a:t>carry </a:t>
            </a:r>
            <a:r>
              <a:rPr lang="en-US" sz="2400" b="1" dirty="0" smtClean="0"/>
              <a:t>out</a:t>
            </a:r>
          </a:p>
          <a:p>
            <a:pPr marL="0" indent="0">
              <a:buNone/>
            </a:pPr>
            <a:r>
              <a:rPr lang="en-US" sz="2400" b="1" dirty="0" smtClean="0"/>
              <a:t>the </a:t>
            </a:r>
            <a:r>
              <a:rPr lang="en-US" sz="2400" b="1" dirty="0"/>
              <a:t>plan</a:t>
            </a:r>
          </a:p>
        </p:txBody>
      </p:sp>
    </p:spTree>
    <p:custDataLst>
      <p:tags r:id="rId1"/>
    </p:custDataLst>
    <p:extLst>
      <p:ext uri="{BB962C8B-B14F-4D97-AF65-F5344CB8AC3E}">
        <p14:creationId xmlns:p14="http://schemas.microsoft.com/office/powerpoint/2010/main" val="264238306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6" y="914400"/>
            <a:ext cx="4898924" cy="1752600"/>
          </a:xfrm>
        </p:spPr>
        <p:txBody>
          <a:bodyPr>
            <a:noAutofit/>
          </a:bodyPr>
          <a:lstStyle/>
          <a:p>
            <a:pPr algn="ctr"/>
            <a:r>
              <a:rPr lang="en-US" sz="3600" b="1" dirty="0"/>
              <a:t>Standards for Career Ready Practice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632" y="609600"/>
            <a:ext cx="3063240" cy="2033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457200" y="3124200"/>
            <a:ext cx="4343400" cy="3001963"/>
          </a:xfrm>
        </p:spPr>
        <p:txBody>
          <a:bodyPr/>
          <a:lstStyle/>
          <a:p>
            <a:pPr marL="0" indent="0" algn="ctr">
              <a:buNone/>
            </a:pPr>
            <a:r>
              <a:rPr lang="en-US" sz="2400" b="1" dirty="0" smtClean="0"/>
              <a:t>Carolyn </a:t>
            </a:r>
            <a:r>
              <a:rPr lang="en-US" sz="2400" b="1" dirty="0" err="1" smtClean="0"/>
              <a:t>Zachry</a:t>
            </a:r>
            <a:endParaRPr lang="en-US" sz="2400" b="1" dirty="0" smtClean="0"/>
          </a:p>
          <a:p>
            <a:pPr marL="0" indent="0" algn="ctr">
              <a:buNone/>
            </a:pPr>
            <a:r>
              <a:rPr lang="en-US" dirty="0" smtClean="0"/>
              <a:t>California Department of Education</a:t>
            </a:r>
            <a:endParaRPr lang="en-US" dirty="0"/>
          </a:p>
          <a:p>
            <a:endParaRPr lang="en-US" dirty="0"/>
          </a:p>
          <a:p>
            <a:pPr marL="0" indent="0">
              <a:buNone/>
            </a:pPr>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82392" y="3505200"/>
            <a:ext cx="2507717" cy="250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5528957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4445812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618501847"/>
              </p:ext>
            </p:extLst>
          </p:nvPr>
        </p:nvGraphicFramePr>
        <p:xfrm>
          <a:off x="555186" y="1205822"/>
          <a:ext cx="8425498" cy="5442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6493877"/>
            <a:ext cx="444352" cy="338554"/>
          </a:xfrm>
          <a:prstGeom prst="rect">
            <a:avLst/>
          </a:prstGeom>
        </p:spPr>
        <p:txBody>
          <a:bodyPr wrap="none">
            <a:spAutoFit/>
          </a:bodyPr>
          <a:lstStyle/>
          <a:p>
            <a:pPr algn="r">
              <a:defRPr/>
            </a:pPr>
            <a:fld id="{6C2A79DE-5516-410A-8EF5-1C73BCB8CF2A}" type="slidenum">
              <a:rPr lang="en-US" sz="1600">
                <a:solidFill>
                  <a:prstClr val="white"/>
                </a:solidFill>
              </a:rPr>
              <a:pPr algn="r">
                <a:defRPr/>
              </a:pPr>
              <a:t>19</a:t>
            </a:fld>
            <a:endParaRPr lang="en-US" dirty="0">
              <a:solidFill>
                <a:prstClr val="black"/>
              </a:solidFill>
            </a:endParaRPr>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71949" y="5214259"/>
            <a:ext cx="6596073" cy="133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555186" y="252413"/>
            <a:ext cx="82296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400" dirty="0" smtClean="0">
                <a:solidFill>
                  <a:srgbClr val="000054"/>
                </a:solidFill>
                <a:ea typeface="MS PGothic" pitchFamily="34" charset="-128"/>
              </a:rPr>
              <a:t>Career Readiness Learning Continuum</a:t>
            </a:r>
            <a:endParaRPr lang="en-US" sz="3400" dirty="0">
              <a:solidFill>
                <a:srgbClr val="000054"/>
              </a:solidFill>
              <a:ea typeface="MS PGothic" pitchFamily="34" charset="-128"/>
            </a:endParaRPr>
          </a:p>
        </p:txBody>
      </p:sp>
    </p:spTree>
    <p:extLst>
      <p:ext uri="{BB962C8B-B14F-4D97-AF65-F5344CB8AC3E}">
        <p14:creationId xmlns:p14="http://schemas.microsoft.com/office/powerpoint/2010/main" val="13110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5" y="1143000"/>
            <a:ext cx="4898924" cy="914400"/>
          </a:xfrm>
        </p:spPr>
        <p:txBody>
          <a:bodyPr>
            <a:noAutofit/>
          </a:bodyPr>
          <a:lstStyle/>
          <a:p>
            <a:pPr algn="ctr"/>
            <a:r>
              <a:rPr lang="en-US" sz="3600" b="1" dirty="0" smtClean="0"/>
              <a:t>21</a:t>
            </a:r>
            <a:r>
              <a:rPr lang="en-US" sz="3600" b="1" baseline="30000" dirty="0" smtClean="0"/>
              <a:t>st</a:t>
            </a:r>
            <a:r>
              <a:rPr lang="en-US" sz="3600" b="1" dirty="0" smtClean="0"/>
              <a:t> Century Skills</a:t>
            </a:r>
            <a:endParaRPr lang="en-US" sz="3600" b="1" dirty="0"/>
          </a:p>
        </p:txBody>
      </p:sp>
      <p:sp>
        <p:nvSpPr>
          <p:cNvPr id="5" name="Content Placeholder 4"/>
          <p:cNvSpPr>
            <a:spLocks noGrp="1"/>
          </p:cNvSpPr>
          <p:nvPr>
            <p:ph idx="1"/>
          </p:nvPr>
        </p:nvSpPr>
        <p:spPr>
          <a:xfrm>
            <a:off x="228600" y="2971800"/>
            <a:ext cx="4267200" cy="3154363"/>
          </a:xfrm>
        </p:spPr>
        <p:txBody>
          <a:bodyPr/>
          <a:lstStyle/>
          <a:p>
            <a:pPr marL="0" indent="0" algn="ctr">
              <a:buNone/>
            </a:pPr>
            <a:r>
              <a:rPr lang="en-US" sz="2400" b="1" dirty="0" smtClean="0"/>
              <a:t>Dan Blake</a:t>
            </a:r>
          </a:p>
          <a:p>
            <a:pPr marL="0" indent="0" algn="ctr">
              <a:buNone/>
            </a:pPr>
            <a:r>
              <a:rPr lang="en-US" dirty="0" smtClean="0"/>
              <a:t>Sonoma County Office of Education</a:t>
            </a:r>
            <a:endParaRPr lang="en-US" dirty="0"/>
          </a:p>
          <a:p>
            <a:endParaRPr lang="en-US" dirty="0"/>
          </a:p>
          <a:p>
            <a:pPr marL="0" indent="0">
              <a:buNone/>
            </a:pPr>
            <a:endParaRPr lang="en-US" dirty="0"/>
          </a:p>
        </p:txBody>
      </p:sp>
      <p:pic>
        <p:nvPicPr>
          <p:cNvPr id="1028" name="Picture 4" descr="http://static.wixstatic.com/media/672b9b_890f8fe7900f02e804ccbd47c5dfdbf0.png_srz_p_240_65_75_22_0.50_1.20_0.00_png_s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1828800"/>
            <a:ext cx="393894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wixstatic.com/media/672b9b_4b7cf60851d230b949e0fa8617a40d77.png_srz_p_370_340_75_22_0.50_1.20_0.00_png_srz"/>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3964" y="3352800"/>
            <a:ext cx="3017016" cy="27723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3713700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686800" cy="4178491"/>
          </a:xfrm>
        </p:spPr>
        <p:txBody>
          <a:bodyPr>
            <a:normAutofit fontScale="85000" lnSpcReduction="20000"/>
          </a:bodyPr>
          <a:lstStyle/>
          <a:p>
            <a:pPr marL="914400" lvl="1" indent="-457200">
              <a:spcBef>
                <a:spcPts val="0"/>
              </a:spcBef>
              <a:spcAft>
                <a:spcPts val="1200"/>
              </a:spcAft>
              <a:buSzPct val="85000"/>
              <a:buFont typeface="Wingdings" pitchFamily="2" charset="2"/>
              <a:buChar char="Ø"/>
            </a:pPr>
            <a:r>
              <a:rPr lang="en-US" sz="2800" b="1" dirty="0"/>
              <a:t>Adapted from the National Common Career Technical Core</a:t>
            </a:r>
          </a:p>
          <a:p>
            <a:pPr marL="914400" lvl="1" indent="-457200">
              <a:spcBef>
                <a:spcPts val="0"/>
              </a:spcBef>
              <a:spcAft>
                <a:spcPts val="1200"/>
              </a:spcAft>
              <a:buSzPct val="85000"/>
              <a:buFont typeface="Wingdings" pitchFamily="2" charset="2"/>
              <a:buChar char="Ø"/>
            </a:pPr>
            <a:r>
              <a:rPr lang="en-US" sz="2800" b="1" dirty="0"/>
              <a:t>Align with the Skills for the 21st Century</a:t>
            </a:r>
          </a:p>
          <a:p>
            <a:pPr marL="914400" lvl="1" indent="-457200">
              <a:spcBef>
                <a:spcPts val="0"/>
              </a:spcBef>
              <a:spcAft>
                <a:spcPts val="1200"/>
              </a:spcAft>
              <a:buSzPct val="85000"/>
              <a:buFont typeface="Wingdings" pitchFamily="2" charset="2"/>
              <a:buChar char="Ø"/>
            </a:pPr>
            <a:r>
              <a:rPr lang="en-US" sz="2800" b="1" dirty="0"/>
              <a:t>Describe the fundamental knowledge and skills needed to be ready for careers AND </a:t>
            </a:r>
            <a:r>
              <a:rPr lang="en-US" sz="2800" b="1" dirty="0" smtClean="0"/>
              <a:t>college</a:t>
            </a:r>
          </a:p>
          <a:p>
            <a:pPr marL="914400" lvl="1" indent="-457200">
              <a:spcBef>
                <a:spcPts val="0"/>
              </a:spcBef>
              <a:spcAft>
                <a:spcPts val="1200"/>
              </a:spcAft>
              <a:buSzPct val="85000"/>
              <a:buFont typeface="Wingdings" pitchFamily="2" charset="2"/>
              <a:buChar char="Ø"/>
            </a:pPr>
            <a:r>
              <a:rPr lang="en-US" sz="2800" b="1" dirty="0"/>
              <a:t>Not exclusive to a career pathway, CTE program of study, a particular discipline, or grade </a:t>
            </a:r>
            <a:r>
              <a:rPr lang="en-US" sz="2800" b="1" dirty="0" smtClean="0"/>
              <a:t>level</a:t>
            </a:r>
            <a:endParaRPr lang="en-US" sz="2800" b="1" dirty="0"/>
          </a:p>
          <a:p>
            <a:endParaRPr lang="en-US" sz="2800" dirty="0" smtClean="0"/>
          </a:p>
          <a:p>
            <a:endParaRPr lang="en-US" dirty="0"/>
          </a:p>
        </p:txBody>
      </p:sp>
      <p:sp>
        <p:nvSpPr>
          <p:cNvPr id="3" name="Slide Number Placeholder 2"/>
          <p:cNvSpPr>
            <a:spLocks noGrp="1"/>
          </p:cNvSpPr>
          <p:nvPr>
            <p:ph type="sldNum" sz="quarter" idx="12"/>
          </p:nvPr>
        </p:nvSpPr>
        <p:spPr/>
        <p:txBody>
          <a:bodyPr/>
          <a:lstStyle/>
          <a:p>
            <a:fld id="{6C2A79DE-5516-410A-8EF5-1C73BCB8CF2A}" type="slidenum">
              <a:rPr lang="en-US" smtClean="0"/>
              <a:pPr/>
              <a:t>20</a:t>
            </a:fld>
            <a:endParaRPr lang="en-US" dirty="0"/>
          </a:p>
        </p:txBody>
      </p:sp>
      <p:sp>
        <p:nvSpPr>
          <p:cNvPr id="4" name="Title 3"/>
          <p:cNvSpPr>
            <a:spLocks noGrp="1"/>
          </p:cNvSpPr>
          <p:nvPr>
            <p:ph type="title"/>
          </p:nvPr>
        </p:nvSpPr>
        <p:spPr>
          <a:xfrm>
            <a:off x="457200" y="762000"/>
            <a:ext cx="8229600" cy="1066800"/>
          </a:xfrm>
        </p:spPr>
        <p:txBody>
          <a:bodyPr>
            <a:noAutofit/>
          </a:bodyPr>
          <a:lstStyle/>
          <a:p>
            <a:pPr algn="ctr"/>
            <a:r>
              <a:rPr lang="en-US" sz="4000" dirty="0">
                <a:solidFill>
                  <a:srgbClr val="000054"/>
                </a:solidFill>
                <a:ea typeface="MS PGothic" pitchFamily="34" charset="-128"/>
              </a:rPr>
              <a:t>Standards for</a:t>
            </a:r>
            <a:br>
              <a:rPr lang="en-US" sz="4000" dirty="0">
                <a:solidFill>
                  <a:srgbClr val="000054"/>
                </a:solidFill>
                <a:ea typeface="MS PGothic" pitchFamily="34" charset="-128"/>
              </a:rPr>
            </a:br>
            <a:r>
              <a:rPr lang="en-US" sz="4000" dirty="0">
                <a:solidFill>
                  <a:srgbClr val="000054"/>
                </a:solidFill>
                <a:ea typeface="MS PGothic" pitchFamily="34" charset="-128"/>
              </a:rPr>
              <a:t>Career Ready Practice</a:t>
            </a:r>
          </a:p>
        </p:txBody>
      </p:sp>
      <p:sp>
        <p:nvSpPr>
          <p:cNvPr id="5" name="Line 4"/>
          <p:cNvSpPr>
            <a:spLocks noChangeShapeType="1"/>
          </p:cNvSpPr>
          <p:nvPr/>
        </p:nvSpPr>
        <p:spPr bwMode="auto">
          <a:xfrm>
            <a:off x="609600" y="2133600"/>
            <a:ext cx="79248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4421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514600"/>
            <a:ext cx="8839200" cy="4191000"/>
          </a:xfrm>
        </p:spPr>
        <p:txBody>
          <a:bodyPr>
            <a:noAutofit/>
          </a:bodyPr>
          <a:lstStyle/>
          <a:p>
            <a:pPr marL="914400" lvl="1" indent="-457200">
              <a:spcBef>
                <a:spcPts val="0"/>
              </a:spcBef>
              <a:spcAft>
                <a:spcPts val="1200"/>
              </a:spcAft>
              <a:buSzPct val="85000"/>
              <a:buFont typeface="Wingdings" pitchFamily="2" charset="2"/>
              <a:buChar char="Ø"/>
            </a:pPr>
            <a:r>
              <a:rPr lang="en-US" sz="2600" b="1" dirty="0" smtClean="0"/>
              <a:t>Increase </a:t>
            </a:r>
            <a:r>
              <a:rPr lang="en-US" sz="2600" b="1" dirty="0"/>
              <a:t>in complexity and expectation </a:t>
            </a:r>
            <a:r>
              <a:rPr lang="en-US" sz="2600" b="1"/>
              <a:t>as </a:t>
            </a:r>
            <a:r>
              <a:rPr lang="en-US" sz="2600" b="1" smtClean="0"/>
              <a:t>students </a:t>
            </a:r>
            <a:r>
              <a:rPr lang="en-US" sz="2600" b="1" dirty="0"/>
              <a:t>advance through a program of study</a:t>
            </a:r>
          </a:p>
          <a:p>
            <a:pPr marL="914400" lvl="1" indent="-457200">
              <a:spcBef>
                <a:spcPts val="0"/>
              </a:spcBef>
              <a:spcAft>
                <a:spcPts val="1200"/>
              </a:spcAft>
              <a:buSzPct val="85000"/>
              <a:buFont typeface="Wingdings" pitchFamily="2" charset="2"/>
              <a:buChar char="Ø"/>
            </a:pPr>
            <a:r>
              <a:rPr lang="en-US" sz="2600" b="1" dirty="0"/>
              <a:t>Are taught and reinforced in all career exploration or career preparation programs, or integrated into core curriculum</a:t>
            </a:r>
          </a:p>
          <a:p>
            <a:pPr marL="914400" lvl="1" indent="-457200">
              <a:spcBef>
                <a:spcPts val="0"/>
              </a:spcBef>
              <a:spcAft>
                <a:spcPts val="1200"/>
              </a:spcAft>
              <a:buSzPct val="85000"/>
              <a:buFont typeface="Wingdings" pitchFamily="2" charset="2"/>
              <a:buChar char="Ø"/>
            </a:pPr>
            <a:r>
              <a:rPr lang="en-US" sz="2600" b="1" dirty="0"/>
              <a:t>For ALL students, not just CTE students</a:t>
            </a:r>
          </a:p>
        </p:txBody>
      </p:sp>
      <p:sp>
        <p:nvSpPr>
          <p:cNvPr id="3" name="Slide Number Placeholder 2"/>
          <p:cNvSpPr>
            <a:spLocks noGrp="1"/>
          </p:cNvSpPr>
          <p:nvPr>
            <p:ph type="sldNum" sz="quarter" idx="12"/>
          </p:nvPr>
        </p:nvSpPr>
        <p:spPr/>
        <p:txBody>
          <a:bodyPr/>
          <a:lstStyle/>
          <a:p>
            <a:fld id="{6C2A79DE-5516-410A-8EF5-1C73BCB8CF2A}" type="slidenum">
              <a:rPr lang="en-US" smtClean="0"/>
              <a:pPr/>
              <a:t>21</a:t>
            </a:fld>
            <a:endParaRPr lang="en-US" dirty="0"/>
          </a:p>
        </p:txBody>
      </p:sp>
      <p:sp>
        <p:nvSpPr>
          <p:cNvPr id="4" name="Title 3"/>
          <p:cNvSpPr>
            <a:spLocks noGrp="1"/>
          </p:cNvSpPr>
          <p:nvPr>
            <p:ph type="title"/>
          </p:nvPr>
        </p:nvSpPr>
        <p:spPr>
          <a:xfrm>
            <a:off x="432619" y="762000"/>
            <a:ext cx="8229600" cy="1295400"/>
          </a:xfrm>
        </p:spPr>
        <p:txBody>
          <a:bodyPr>
            <a:noAutofit/>
          </a:bodyPr>
          <a:lstStyle/>
          <a:p>
            <a:pPr algn="ctr"/>
            <a:r>
              <a:rPr lang="en-US" sz="4000" dirty="0">
                <a:solidFill>
                  <a:srgbClr val="000054"/>
                </a:solidFill>
                <a:ea typeface="MS PGothic" pitchFamily="34" charset="-128"/>
              </a:rPr>
              <a:t>Standards for</a:t>
            </a:r>
            <a:br>
              <a:rPr lang="en-US" sz="4000" dirty="0">
                <a:solidFill>
                  <a:srgbClr val="000054"/>
                </a:solidFill>
                <a:ea typeface="MS PGothic" pitchFamily="34" charset="-128"/>
              </a:rPr>
            </a:br>
            <a:r>
              <a:rPr lang="en-US" sz="4000" dirty="0">
                <a:solidFill>
                  <a:srgbClr val="000054"/>
                </a:solidFill>
                <a:ea typeface="MS PGothic" pitchFamily="34" charset="-128"/>
              </a:rPr>
              <a:t>Career Ready Practice</a:t>
            </a:r>
          </a:p>
        </p:txBody>
      </p:sp>
      <p:sp>
        <p:nvSpPr>
          <p:cNvPr id="5" name="Line 4"/>
          <p:cNvSpPr>
            <a:spLocks noChangeShapeType="1"/>
          </p:cNvSpPr>
          <p:nvPr/>
        </p:nvSpPr>
        <p:spPr bwMode="auto">
          <a:xfrm>
            <a:off x="727587" y="2286000"/>
            <a:ext cx="79248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2610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09800"/>
            <a:ext cx="9144000" cy="4330891"/>
          </a:xfrm>
        </p:spPr>
        <p:txBody>
          <a:bodyPr>
            <a:noAutofit/>
          </a:bodyPr>
          <a:lstStyle/>
          <a:p>
            <a:pPr marL="624078" indent="-514350">
              <a:buFont typeface="+mj-lt"/>
              <a:buAutoNum type="arabicPeriod"/>
            </a:pPr>
            <a:r>
              <a:rPr lang="en-US" sz="2200" b="1" dirty="0" smtClean="0"/>
              <a:t>Apply appropriate technical skills </a:t>
            </a:r>
            <a:r>
              <a:rPr lang="en-US" sz="2200" b="1" dirty="0"/>
              <a:t>&amp;</a:t>
            </a:r>
            <a:r>
              <a:rPr lang="en-US" sz="2200" b="1" dirty="0" smtClean="0"/>
              <a:t> academic knowledge</a:t>
            </a:r>
          </a:p>
          <a:p>
            <a:pPr marL="624078" indent="-514350">
              <a:buFont typeface="+mj-lt"/>
              <a:buAutoNum type="arabicPeriod"/>
            </a:pPr>
            <a:r>
              <a:rPr lang="en-US" sz="2200" b="1" dirty="0" smtClean="0"/>
              <a:t>Communicate clearly, effectively, and with reason</a:t>
            </a:r>
          </a:p>
          <a:p>
            <a:pPr marL="624078" indent="-514350">
              <a:buFont typeface="+mj-lt"/>
              <a:buAutoNum type="arabicPeriod"/>
            </a:pPr>
            <a:r>
              <a:rPr lang="en-US" sz="2200" b="1" dirty="0" smtClean="0"/>
              <a:t>Develop an education </a:t>
            </a:r>
            <a:r>
              <a:rPr lang="en-US" sz="2200" b="1" dirty="0"/>
              <a:t>&amp;</a:t>
            </a:r>
            <a:r>
              <a:rPr lang="en-US" sz="2200" b="1" dirty="0" smtClean="0"/>
              <a:t> career plan aligned to personal goals</a:t>
            </a:r>
          </a:p>
          <a:p>
            <a:pPr marL="624078" indent="-514350">
              <a:buFont typeface="+mj-lt"/>
              <a:buAutoNum type="arabicPeriod"/>
            </a:pPr>
            <a:r>
              <a:rPr lang="en-US" sz="2200" b="1" dirty="0" smtClean="0"/>
              <a:t>Apply technology to enhance productivity</a:t>
            </a:r>
          </a:p>
          <a:p>
            <a:pPr marL="624078" indent="-514350">
              <a:buFont typeface="+mj-lt"/>
              <a:buAutoNum type="arabicPeriod"/>
            </a:pPr>
            <a:r>
              <a:rPr lang="en-US" sz="2200" b="1" dirty="0" smtClean="0"/>
              <a:t>Utilize critical thinking to make sense of problems and persevere in solving them</a:t>
            </a:r>
          </a:p>
          <a:p>
            <a:pPr marL="624078" indent="-514350">
              <a:buFont typeface="+mj-lt"/>
              <a:buAutoNum type="arabicPeriod"/>
            </a:pPr>
            <a:r>
              <a:rPr lang="en-US" sz="2200" b="1" dirty="0" smtClean="0"/>
              <a:t>Practice personal health </a:t>
            </a:r>
            <a:r>
              <a:rPr lang="en-US" sz="2200" b="1" dirty="0"/>
              <a:t>&amp;</a:t>
            </a:r>
            <a:r>
              <a:rPr lang="en-US" sz="2200" b="1" dirty="0" smtClean="0"/>
              <a:t> understand financial literacy</a:t>
            </a:r>
            <a:endParaRPr lang="en-US" sz="2200" b="1" dirty="0"/>
          </a:p>
        </p:txBody>
      </p:sp>
      <p:sp>
        <p:nvSpPr>
          <p:cNvPr id="3" name="Slide Number Placeholder 2"/>
          <p:cNvSpPr>
            <a:spLocks noGrp="1"/>
          </p:cNvSpPr>
          <p:nvPr>
            <p:ph type="sldNum" sz="quarter" idx="12"/>
          </p:nvPr>
        </p:nvSpPr>
        <p:spPr>
          <a:xfrm>
            <a:off x="-228600" y="6341706"/>
            <a:ext cx="685800" cy="516294"/>
          </a:xfrm>
        </p:spPr>
        <p:txBody>
          <a:bodyPr/>
          <a:lstStyle/>
          <a:p>
            <a:fld id="{6C2A79DE-5516-410A-8EF5-1C73BCB8CF2A}" type="slidenum">
              <a:rPr lang="en-US" smtClean="0"/>
              <a:pPr/>
              <a:t>22</a:t>
            </a:fld>
            <a:endParaRPr lang="en-US" dirty="0"/>
          </a:p>
        </p:txBody>
      </p:sp>
      <p:sp>
        <p:nvSpPr>
          <p:cNvPr id="4" name="Title 3"/>
          <p:cNvSpPr>
            <a:spLocks noGrp="1"/>
          </p:cNvSpPr>
          <p:nvPr>
            <p:ph type="title"/>
          </p:nvPr>
        </p:nvSpPr>
        <p:spPr>
          <a:xfrm>
            <a:off x="457200" y="762000"/>
            <a:ext cx="8229600" cy="1066800"/>
          </a:xfrm>
        </p:spPr>
        <p:txBody>
          <a:bodyPr>
            <a:noAutofit/>
          </a:bodyPr>
          <a:lstStyle/>
          <a:p>
            <a:pPr algn="ctr"/>
            <a:r>
              <a:rPr lang="en-US" sz="4000" dirty="0">
                <a:solidFill>
                  <a:srgbClr val="000054"/>
                </a:solidFill>
                <a:ea typeface="MS PGothic" pitchFamily="34" charset="-128"/>
              </a:rPr>
              <a:t>Standards for </a:t>
            </a:r>
            <a:br>
              <a:rPr lang="en-US" sz="4000" dirty="0">
                <a:solidFill>
                  <a:srgbClr val="000054"/>
                </a:solidFill>
                <a:ea typeface="MS PGothic" pitchFamily="34" charset="-128"/>
              </a:rPr>
            </a:br>
            <a:r>
              <a:rPr lang="en-US" sz="4000" dirty="0">
                <a:solidFill>
                  <a:srgbClr val="000054"/>
                </a:solidFill>
                <a:ea typeface="MS PGothic" pitchFamily="34" charset="-128"/>
              </a:rPr>
              <a:t>Career Ready Practice</a:t>
            </a:r>
          </a:p>
        </p:txBody>
      </p:sp>
      <p:sp>
        <p:nvSpPr>
          <p:cNvPr id="5" name="Line 4"/>
          <p:cNvSpPr>
            <a:spLocks noChangeShapeType="1"/>
          </p:cNvSpPr>
          <p:nvPr/>
        </p:nvSpPr>
        <p:spPr bwMode="auto">
          <a:xfrm>
            <a:off x="609600" y="2209800"/>
            <a:ext cx="79248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362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9067800" cy="5105400"/>
          </a:xfrm>
        </p:spPr>
        <p:txBody>
          <a:bodyPr>
            <a:normAutofit fontScale="92500" lnSpcReduction="10000"/>
          </a:bodyPr>
          <a:lstStyle/>
          <a:p>
            <a:pPr marL="624078" indent="-514350">
              <a:buFont typeface="+mj-lt"/>
              <a:buAutoNum type="arabicPeriod" startAt="7"/>
            </a:pPr>
            <a:r>
              <a:rPr lang="en-US" sz="2400" b="1" dirty="0" smtClean="0"/>
              <a:t>Act as a responsible citizen in the workplace and the community</a:t>
            </a:r>
          </a:p>
          <a:p>
            <a:pPr marL="624078" indent="-514350">
              <a:buFont typeface="+mj-lt"/>
              <a:buAutoNum type="arabicPeriod" startAt="7"/>
            </a:pPr>
            <a:r>
              <a:rPr lang="en-US" sz="2400" b="1" dirty="0" smtClean="0"/>
              <a:t>Model integrity, ethical leadership, and effective management</a:t>
            </a:r>
          </a:p>
          <a:p>
            <a:pPr marL="624078" indent="-514350">
              <a:buFont typeface="+mj-lt"/>
              <a:buAutoNum type="arabicPeriod" startAt="7"/>
            </a:pPr>
            <a:r>
              <a:rPr lang="en-US" sz="2400" b="1" dirty="0" smtClean="0"/>
              <a:t>Work productively in teams while using cultural/global competence</a:t>
            </a:r>
          </a:p>
          <a:p>
            <a:pPr marL="624078" indent="-514350">
              <a:buFont typeface="+mj-lt"/>
              <a:buAutoNum type="arabicPeriod" startAt="7"/>
            </a:pPr>
            <a:r>
              <a:rPr lang="en-US" sz="2400" b="1" dirty="0" smtClean="0"/>
              <a:t>Demonstrate creativity and innovation</a:t>
            </a:r>
          </a:p>
          <a:p>
            <a:pPr marL="624078" indent="-514350">
              <a:buFont typeface="+mj-lt"/>
              <a:buAutoNum type="arabicPeriod" startAt="7"/>
            </a:pPr>
            <a:r>
              <a:rPr lang="en-US" sz="2400" b="1" dirty="0" smtClean="0"/>
              <a:t>Employ valid and reliable research strategies</a:t>
            </a:r>
          </a:p>
          <a:p>
            <a:pPr marL="624078" indent="-514350">
              <a:buFont typeface="+mj-lt"/>
              <a:buAutoNum type="arabicPeriod" startAt="7"/>
            </a:pPr>
            <a:r>
              <a:rPr lang="en-US" sz="2400" b="1" dirty="0" smtClean="0"/>
              <a:t>Understand the environmental, social, and economic impacts of decisions</a:t>
            </a:r>
            <a:endParaRPr lang="en-US" sz="2400" b="1" dirty="0"/>
          </a:p>
        </p:txBody>
      </p:sp>
      <p:sp>
        <p:nvSpPr>
          <p:cNvPr id="3" name="Slide Number Placeholder 2"/>
          <p:cNvSpPr>
            <a:spLocks noGrp="1"/>
          </p:cNvSpPr>
          <p:nvPr>
            <p:ph type="sldNum" sz="quarter" idx="12"/>
          </p:nvPr>
        </p:nvSpPr>
        <p:spPr>
          <a:xfrm>
            <a:off x="-228600" y="6346961"/>
            <a:ext cx="685800" cy="516294"/>
          </a:xfrm>
        </p:spPr>
        <p:txBody>
          <a:bodyPr/>
          <a:lstStyle/>
          <a:p>
            <a:fld id="{6C2A79DE-5516-410A-8EF5-1C73BCB8CF2A}" type="slidenum">
              <a:rPr lang="en-US" smtClean="0"/>
              <a:pPr/>
              <a:t>23</a:t>
            </a:fld>
            <a:endParaRPr lang="en-US" dirty="0"/>
          </a:p>
        </p:txBody>
      </p:sp>
      <p:sp>
        <p:nvSpPr>
          <p:cNvPr id="4" name="Title 3"/>
          <p:cNvSpPr>
            <a:spLocks noGrp="1"/>
          </p:cNvSpPr>
          <p:nvPr>
            <p:ph type="title"/>
          </p:nvPr>
        </p:nvSpPr>
        <p:spPr>
          <a:xfrm>
            <a:off x="0" y="274638"/>
            <a:ext cx="9144000" cy="1143000"/>
          </a:xfrm>
        </p:spPr>
        <p:txBody>
          <a:bodyPr>
            <a:normAutofit fontScale="90000"/>
          </a:bodyPr>
          <a:lstStyle/>
          <a:p>
            <a:pPr algn="ctr"/>
            <a:r>
              <a:rPr lang="en-US" sz="4400" dirty="0">
                <a:solidFill>
                  <a:srgbClr val="000054"/>
                </a:solidFill>
                <a:ea typeface="MS PGothic" pitchFamily="34" charset="-128"/>
              </a:rPr>
              <a:t>Standards </a:t>
            </a:r>
            <a:r>
              <a:rPr lang="en-US" sz="4400" dirty="0" smtClean="0">
                <a:solidFill>
                  <a:srgbClr val="000054"/>
                </a:solidFill>
                <a:ea typeface="MS PGothic" pitchFamily="34" charset="-128"/>
              </a:rPr>
              <a:t>for</a:t>
            </a:r>
            <a:br>
              <a:rPr lang="en-US" sz="4400" dirty="0" smtClean="0">
                <a:solidFill>
                  <a:srgbClr val="000054"/>
                </a:solidFill>
                <a:ea typeface="MS PGothic" pitchFamily="34" charset="-128"/>
              </a:rPr>
            </a:br>
            <a:r>
              <a:rPr lang="en-US" sz="4400" dirty="0" smtClean="0">
                <a:solidFill>
                  <a:srgbClr val="000054"/>
                </a:solidFill>
                <a:ea typeface="MS PGothic" pitchFamily="34" charset="-128"/>
              </a:rPr>
              <a:t>Career </a:t>
            </a:r>
            <a:r>
              <a:rPr lang="en-US" sz="4400" dirty="0">
                <a:solidFill>
                  <a:srgbClr val="000054"/>
                </a:solidFill>
                <a:ea typeface="MS PGothic" pitchFamily="34" charset="-128"/>
              </a:rPr>
              <a:t>Ready Practice </a:t>
            </a:r>
            <a:r>
              <a:rPr lang="en-US" sz="2000" dirty="0" smtClean="0"/>
              <a:t>(continued)</a:t>
            </a:r>
            <a:endParaRPr lang="en-US" sz="5400" dirty="0"/>
          </a:p>
        </p:txBody>
      </p:sp>
      <p:sp>
        <p:nvSpPr>
          <p:cNvPr id="5" name="Line 4"/>
          <p:cNvSpPr>
            <a:spLocks noChangeShapeType="1"/>
          </p:cNvSpPr>
          <p:nvPr/>
        </p:nvSpPr>
        <p:spPr bwMode="auto">
          <a:xfrm>
            <a:off x="762000" y="1752600"/>
            <a:ext cx="7924800" cy="0"/>
          </a:xfrm>
          <a:prstGeom prst="line">
            <a:avLst/>
          </a:prstGeom>
          <a:noFill/>
          <a:ln w="762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5668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idx="1"/>
          </p:nvPr>
        </p:nvSpPr>
        <p:spPr>
          <a:xfrm>
            <a:off x="445576" y="1905000"/>
            <a:ext cx="8229600" cy="914400"/>
          </a:xfrm>
          <a:noFill/>
        </p:spPr>
        <p:txBody>
          <a:bodyPr>
            <a:normAutofit/>
          </a:bodyPr>
          <a:lstStyle/>
          <a:p>
            <a:pPr algn="ctr">
              <a:lnSpc>
                <a:spcPct val="80000"/>
              </a:lnSpc>
              <a:buFontTx/>
              <a:buNone/>
            </a:pPr>
            <a:r>
              <a:rPr lang="en-US" sz="2800" dirty="0" smtClean="0">
                <a:solidFill>
                  <a:srgbClr val="C93011"/>
                </a:solidFill>
                <a:ea typeface="MS PGothic" pitchFamily="34" charset="-128"/>
              </a:rPr>
              <a:t>3.	Develop an education and career plan </a:t>
            </a:r>
          </a:p>
          <a:p>
            <a:pPr algn="ctr">
              <a:lnSpc>
                <a:spcPct val="80000"/>
              </a:lnSpc>
              <a:buFontTx/>
              <a:buNone/>
            </a:pPr>
            <a:r>
              <a:rPr lang="en-US" sz="2800" dirty="0" smtClean="0">
                <a:solidFill>
                  <a:srgbClr val="C93011"/>
                </a:solidFill>
                <a:ea typeface="MS PGothic" pitchFamily="34" charset="-128"/>
              </a:rPr>
              <a:t>aligned to personal goals.</a:t>
            </a:r>
          </a:p>
        </p:txBody>
      </p:sp>
      <p:sp>
        <p:nvSpPr>
          <p:cNvPr id="5120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itchFamily="34" charset="0"/>
                <a:ea typeface="MS PGothic" pitchFamily="34" charset="-128"/>
              </a:defRPr>
            </a:lvl1pPr>
            <a:lvl2pPr marL="742950" indent="-285750">
              <a:defRPr sz="1300">
                <a:solidFill>
                  <a:srgbClr val="000054"/>
                </a:solidFill>
                <a:latin typeface="Arial" pitchFamily="34" charset="0"/>
                <a:ea typeface="MS PGothic" pitchFamily="34" charset="-128"/>
              </a:defRPr>
            </a:lvl2pPr>
            <a:lvl3pPr marL="1143000" indent="-228600">
              <a:defRPr sz="1300">
                <a:solidFill>
                  <a:srgbClr val="000054"/>
                </a:solidFill>
                <a:latin typeface="Arial" pitchFamily="34" charset="0"/>
                <a:ea typeface="MS PGothic" pitchFamily="34" charset="-128"/>
              </a:defRPr>
            </a:lvl3pPr>
            <a:lvl4pPr marL="1600200" indent="-228600">
              <a:defRPr sz="1300">
                <a:solidFill>
                  <a:srgbClr val="000054"/>
                </a:solidFill>
                <a:latin typeface="Arial" pitchFamily="34" charset="0"/>
                <a:ea typeface="MS PGothic" pitchFamily="34" charset="-128"/>
              </a:defRPr>
            </a:lvl4pPr>
            <a:lvl5pPr marL="2057400" indent="-228600">
              <a:defRPr sz="1300">
                <a:solidFill>
                  <a:srgbClr val="000054"/>
                </a:solidFill>
                <a:latin typeface="Arial"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Arial"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Arial"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Arial"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Arial" pitchFamily="34" charset="0"/>
                <a:ea typeface="MS PGothic" pitchFamily="34" charset="-128"/>
              </a:defRPr>
            </a:lvl9pPr>
          </a:lstStyle>
          <a:p>
            <a:fld id="{2A170A63-E133-410A-87E3-97B8C90C0E46}" type="slidenum">
              <a:rPr lang="en-US" sz="1400">
                <a:solidFill>
                  <a:schemeClr val="tx1"/>
                </a:solidFill>
              </a:rPr>
              <a:pPr/>
              <a:t>24</a:t>
            </a:fld>
            <a:endParaRPr lang="en-US" sz="1400">
              <a:solidFill>
                <a:schemeClr val="tx1"/>
              </a:solidFill>
            </a:endParaRPr>
          </a:p>
        </p:txBody>
      </p:sp>
      <p:sp>
        <p:nvSpPr>
          <p:cNvPr id="51202" name="Rectangle 4"/>
          <p:cNvSpPr>
            <a:spLocks noGrp="1" noChangeArrowheads="1"/>
          </p:cNvSpPr>
          <p:nvPr>
            <p:ph type="body" sz="half" idx="4294967295"/>
          </p:nvPr>
        </p:nvSpPr>
        <p:spPr>
          <a:xfrm>
            <a:off x="174176" y="2743200"/>
            <a:ext cx="8839200" cy="4114800"/>
          </a:xfrm>
        </p:spPr>
        <p:txBody>
          <a:bodyPr>
            <a:normAutofit fontScale="85000" lnSpcReduction="10000"/>
          </a:bodyPr>
          <a:lstStyle/>
          <a:p>
            <a:pPr marL="233363" indent="-115888">
              <a:lnSpc>
                <a:spcPct val="150000"/>
              </a:lnSpc>
              <a:buFontTx/>
              <a:buNone/>
            </a:pPr>
            <a:r>
              <a:rPr lang="en-US" sz="2600" dirty="0" smtClean="0">
                <a:ea typeface="MS PGothic" pitchFamily="34" charset="-128"/>
              </a:rPr>
              <a:t>	Career-ready individuals take personal ownership of their own educational and career goals and manage their individual plan to attain these goals. They recognize the value of each step in the educational and experiential process, and that nearly all career paths require ongoing education and experience to adapt to practices, procedures, and expectations of an ever changing work environment. They seek counselors, mentors, and other experts to assist in the planning and execution of education and career plans. </a:t>
            </a:r>
          </a:p>
        </p:txBody>
      </p:sp>
      <p:sp>
        <p:nvSpPr>
          <p:cNvPr id="51204" name="Rectangle 2"/>
          <p:cNvSpPr>
            <a:spLocks noChangeArrowheads="1"/>
          </p:cNvSpPr>
          <p:nvPr/>
        </p:nvSpPr>
        <p:spPr bwMode="auto">
          <a:xfrm>
            <a:off x="-11624" y="609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000054"/>
                </a:solidFill>
                <a:effectLst>
                  <a:outerShdw blurRad="31750" dist="25400" dir="5400000" algn="tl" rotWithShape="0">
                    <a:srgbClr val="000000">
                      <a:alpha val="25000"/>
                    </a:srgbClr>
                  </a:outerShdw>
                </a:effectLst>
                <a:latin typeface="+mj-lt"/>
                <a:ea typeface="MS PGothic" pitchFamily="34" charset="-128"/>
                <a:cs typeface="+mj-cs"/>
              </a:rPr>
              <a:t>Standards for Career Ready Practice </a:t>
            </a:r>
            <a:r>
              <a:rPr lang="en-US" sz="4000" b="1" i="1" dirty="0">
                <a:solidFill>
                  <a:srgbClr val="000054"/>
                </a:solidFill>
                <a:effectLst>
                  <a:outerShdw blurRad="31750" dist="25400" dir="5400000" algn="tl" rotWithShape="0">
                    <a:srgbClr val="000000">
                      <a:alpha val="25000"/>
                    </a:srgbClr>
                  </a:outerShdw>
                </a:effectLst>
                <a:latin typeface="+mj-lt"/>
                <a:ea typeface="MS PGothic" pitchFamily="34" charset="-128"/>
                <a:cs typeface="+mj-cs"/>
              </a:rPr>
              <a:t>Example</a:t>
            </a:r>
          </a:p>
        </p:txBody>
      </p:sp>
    </p:spTree>
    <p:extLst>
      <p:ext uri="{BB962C8B-B14F-4D97-AF65-F5344CB8AC3E}">
        <p14:creationId xmlns:p14="http://schemas.microsoft.com/office/powerpoint/2010/main" val="39196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42900" y="6341706"/>
            <a:ext cx="685800" cy="516294"/>
          </a:xfrm>
        </p:spPr>
        <p:txBody>
          <a:bodyPr/>
          <a:lstStyle/>
          <a:p>
            <a:fld id="{6C2A79DE-5516-410A-8EF5-1C73BCB8CF2A}" type="slidenum">
              <a:rPr lang="en-US" smtClean="0"/>
              <a:pPr/>
              <a:t>25</a:t>
            </a:fld>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072920">
            <a:off x="1035991" y="979845"/>
            <a:ext cx="4258767" cy="5312218"/>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86400" y="1066800"/>
            <a:ext cx="3505200" cy="1631216"/>
          </a:xfrm>
          <a:prstGeom prst="rect">
            <a:avLst/>
          </a:prstGeom>
          <a:noFill/>
        </p:spPr>
        <p:txBody>
          <a:bodyPr wrap="square" rtlCol="0">
            <a:spAutoFit/>
          </a:bodyPr>
          <a:lstStyle/>
          <a:p>
            <a:pPr algn="ctr"/>
            <a:r>
              <a:rPr lang="en-US" sz="2000" dirty="0" smtClean="0"/>
              <a:t>The new model curriculum standards are available online at:</a:t>
            </a:r>
            <a:endParaRPr lang="en-US" sz="2000" dirty="0"/>
          </a:p>
          <a:p>
            <a:pPr algn="ctr"/>
            <a:r>
              <a:rPr lang="en-US" sz="2000" dirty="0" smtClean="0">
                <a:hlinkClick r:id="rId4"/>
              </a:rPr>
              <a:t>http</a:t>
            </a:r>
            <a:r>
              <a:rPr lang="en-US" sz="2000" dirty="0">
                <a:hlinkClick r:id="rId4"/>
              </a:rPr>
              <a:t>://</a:t>
            </a:r>
            <a:r>
              <a:rPr lang="en-US" sz="2000" dirty="0" smtClean="0">
                <a:hlinkClick r:id="rId4"/>
              </a:rPr>
              <a:t>www.cde.ca.gov/ci/ct/sf/ctemcstandards.asp</a:t>
            </a:r>
            <a:endParaRPr lang="en-US" sz="2000" dirty="0" smtClean="0"/>
          </a:p>
        </p:txBody>
      </p:sp>
    </p:spTree>
    <p:extLst>
      <p:ext uri="{BB962C8B-B14F-4D97-AF65-F5344CB8AC3E}">
        <p14:creationId xmlns:p14="http://schemas.microsoft.com/office/powerpoint/2010/main" val="37430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228600" y="1447800"/>
            <a:ext cx="8763000" cy="5181600"/>
          </a:xfrm>
        </p:spPr>
        <p:txBody>
          <a:bodyPr>
            <a:normAutofit/>
          </a:bodyPr>
          <a:lstStyle/>
          <a:p>
            <a:pPr>
              <a:lnSpc>
                <a:spcPct val="80000"/>
              </a:lnSpc>
              <a:spcAft>
                <a:spcPct val="85000"/>
              </a:spcAft>
            </a:pPr>
            <a:r>
              <a:rPr lang="en-US" sz="1800" dirty="0" smtClean="0">
                <a:ea typeface="MS PGothic" pitchFamily="34" charset="-128"/>
              </a:rPr>
              <a:t>Career Technical Education Model Curriculum Standards: </a:t>
            </a:r>
            <a:r>
              <a:rPr lang="en-US" sz="1800" u="sng" dirty="0" smtClean="0">
                <a:ea typeface="MS PGothic" pitchFamily="34" charset="-128"/>
                <a:hlinkClick r:id="rId3"/>
              </a:rPr>
              <a:t>http://www.cde.ca.gov/ci/ct/sf/ctemcstandards.asp</a:t>
            </a:r>
            <a:endParaRPr lang="en-US" sz="1800" u="sng" dirty="0" smtClean="0">
              <a:ea typeface="MS PGothic" pitchFamily="34" charset="-128"/>
            </a:endParaRPr>
          </a:p>
          <a:p>
            <a:pPr>
              <a:lnSpc>
                <a:spcPct val="80000"/>
              </a:lnSpc>
              <a:spcAft>
                <a:spcPct val="85000"/>
              </a:spcAft>
            </a:pPr>
            <a:r>
              <a:rPr lang="en-US" sz="1800" dirty="0" smtClean="0">
                <a:ea typeface="MS PGothic" pitchFamily="34" charset="-128"/>
              </a:rPr>
              <a:t>Common Career Technical Education Core: </a:t>
            </a:r>
            <a:r>
              <a:rPr lang="en-US" sz="1800" dirty="0" smtClean="0">
                <a:ea typeface="MS PGothic" pitchFamily="34" charset="-128"/>
                <a:hlinkClick r:id="rId4"/>
              </a:rPr>
              <a:t>http://www.careertech.org/career-technical-education/cctc/</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Information about the common core: </a:t>
            </a:r>
            <a:r>
              <a:rPr lang="en-US" sz="1800" u="sng" dirty="0" smtClean="0">
                <a:ea typeface="MS PGothic" pitchFamily="34" charset="-128"/>
                <a:hlinkClick r:id="rId5"/>
              </a:rPr>
              <a:t>http://www.corestandards.org/</a:t>
            </a:r>
            <a:r>
              <a:rPr lang="en-US" sz="1800" dirty="0" smtClean="0">
                <a:ea typeface="MS PGothic" pitchFamily="34" charset="-128"/>
                <a:hlinkClick r:id="rId5"/>
              </a:rPr>
              <a:t> </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Full text of the Common Core State Standards: </a:t>
            </a:r>
            <a:r>
              <a:rPr lang="en-US" sz="1800" u="sng" dirty="0" smtClean="0">
                <a:ea typeface="MS PGothic" pitchFamily="34" charset="-128"/>
                <a:hlinkClick r:id="rId6"/>
              </a:rPr>
              <a:t>http://www.scoe.net/castandards/index.html</a:t>
            </a:r>
            <a:r>
              <a:rPr lang="en-US" sz="1800" dirty="0" smtClean="0">
                <a:ea typeface="MS PGothic" pitchFamily="34" charset="-128"/>
                <a:hlinkClick r:id="rId6"/>
              </a:rPr>
              <a:t> </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Information about the common core including implementation </a:t>
            </a:r>
            <a:r>
              <a:rPr lang="en-US" sz="1800" dirty="0" err="1" smtClean="0">
                <a:ea typeface="MS PGothic" pitchFamily="34" charset="-128"/>
              </a:rPr>
              <a:t>timelines:</a:t>
            </a:r>
            <a:r>
              <a:rPr lang="en-US" sz="1800" u="sng" dirty="0" err="1" smtClean="0">
                <a:ea typeface="MS PGothic" pitchFamily="34" charset="-128"/>
                <a:hlinkClick r:id="rId7"/>
              </a:rPr>
              <a:t>http</a:t>
            </a:r>
            <a:r>
              <a:rPr lang="en-US" sz="1800" u="sng" dirty="0" smtClean="0">
                <a:ea typeface="MS PGothic" pitchFamily="34" charset="-128"/>
                <a:hlinkClick r:id="rId7"/>
              </a:rPr>
              <a:t>://www.cde.ca.gov/ci/cc/</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SBAC information: </a:t>
            </a:r>
            <a:r>
              <a:rPr lang="en-US" sz="1800" dirty="0" smtClean="0">
                <a:ea typeface="MS PGothic" pitchFamily="34" charset="-128"/>
                <a:hlinkClick r:id="rId8"/>
              </a:rPr>
              <a:t>http://www.smarterbalanced.org/</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Achieve: </a:t>
            </a:r>
            <a:r>
              <a:rPr lang="en-US" sz="1800" dirty="0" smtClean="0">
                <a:ea typeface="MS PGothic" pitchFamily="34" charset="-128"/>
                <a:hlinkClick r:id="rId9"/>
              </a:rPr>
              <a:t>http://www.achieve.org/</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Curriculum development and model lessons CTE Online: </a:t>
            </a:r>
            <a:r>
              <a:rPr lang="en-US" sz="1800" u="sng" dirty="0" smtClean="0">
                <a:ea typeface="MS PGothic" pitchFamily="34" charset="-128"/>
                <a:hlinkClick r:id="rId10"/>
              </a:rPr>
              <a:t>http://www.cteonline.org</a:t>
            </a:r>
            <a:endParaRPr lang="en-US" sz="1800" dirty="0" smtClean="0">
              <a:ea typeface="MS PGothic" pitchFamily="34" charset="-128"/>
            </a:endParaRPr>
          </a:p>
          <a:p>
            <a:pPr>
              <a:lnSpc>
                <a:spcPct val="80000"/>
              </a:lnSpc>
              <a:spcAft>
                <a:spcPct val="85000"/>
              </a:spcAft>
            </a:pPr>
            <a:r>
              <a:rPr lang="en-US" sz="1800" dirty="0" smtClean="0">
                <a:ea typeface="MS PGothic" pitchFamily="34" charset="-128"/>
              </a:rPr>
              <a:t>California Career Resource Network (CalCRN): </a:t>
            </a:r>
            <a:r>
              <a:rPr lang="en-US" sz="1800" u="sng" dirty="0" smtClean="0">
                <a:ea typeface="MS PGothic" pitchFamily="34" charset="-128"/>
                <a:hlinkClick r:id="rId11"/>
              </a:rPr>
              <a:t>http://www.californiacareers.info</a:t>
            </a:r>
            <a:endParaRPr lang="en-US" sz="1800" u="sng" dirty="0" smtClean="0">
              <a:ea typeface="MS PGothic" pitchFamily="34" charset="-128"/>
            </a:endParaRPr>
          </a:p>
        </p:txBody>
      </p:sp>
      <p:sp>
        <p:nvSpPr>
          <p:cNvPr id="10035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itchFamily="34" charset="0"/>
                <a:ea typeface="MS PGothic" pitchFamily="34" charset="-128"/>
              </a:defRPr>
            </a:lvl1pPr>
            <a:lvl2pPr marL="742950" indent="-285750">
              <a:defRPr sz="1300">
                <a:solidFill>
                  <a:srgbClr val="000054"/>
                </a:solidFill>
                <a:latin typeface="Arial" pitchFamily="34" charset="0"/>
                <a:ea typeface="MS PGothic" pitchFamily="34" charset="-128"/>
              </a:defRPr>
            </a:lvl2pPr>
            <a:lvl3pPr marL="1143000" indent="-228600">
              <a:defRPr sz="1300">
                <a:solidFill>
                  <a:srgbClr val="000054"/>
                </a:solidFill>
                <a:latin typeface="Arial" pitchFamily="34" charset="0"/>
                <a:ea typeface="MS PGothic" pitchFamily="34" charset="-128"/>
              </a:defRPr>
            </a:lvl3pPr>
            <a:lvl4pPr marL="1600200" indent="-228600">
              <a:defRPr sz="1300">
                <a:solidFill>
                  <a:srgbClr val="000054"/>
                </a:solidFill>
                <a:latin typeface="Arial" pitchFamily="34" charset="0"/>
                <a:ea typeface="MS PGothic" pitchFamily="34" charset="-128"/>
              </a:defRPr>
            </a:lvl4pPr>
            <a:lvl5pPr marL="2057400" indent="-228600">
              <a:defRPr sz="1300">
                <a:solidFill>
                  <a:srgbClr val="000054"/>
                </a:solidFill>
                <a:latin typeface="Arial"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Arial"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Arial"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Arial"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Arial" pitchFamily="34" charset="0"/>
                <a:ea typeface="MS PGothic" pitchFamily="34" charset="-128"/>
              </a:defRPr>
            </a:lvl9pPr>
          </a:lstStyle>
          <a:p>
            <a:fld id="{35DF0AEB-A15D-4584-9DFB-11359BDCF631}" type="slidenum">
              <a:rPr lang="en-US" sz="1400">
                <a:solidFill>
                  <a:schemeClr val="tx1"/>
                </a:solidFill>
              </a:rPr>
              <a:pPr/>
              <a:t>26</a:t>
            </a:fld>
            <a:endParaRPr lang="en-US" sz="1400">
              <a:solidFill>
                <a:schemeClr val="tx1"/>
              </a:solidFill>
            </a:endParaRPr>
          </a:p>
        </p:txBody>
      </p:sp>
      <p:sp>
        <p:nvSpPr>
          <p:cNvPr id="100353" name="Rectangle 2"/>
          <p:cNvSpPr>
            <a:spLocks noGrp="1" noChangeArrowheads="1"/>
          </p:cNvSpPr>
          <p:nvPr>
            <p:ph type="title"/>
          </p:nvPr>
        </p:nvSpPr>
        <p:spPr>
          <a:xfrm>
            <a:off x="457200" y="762000"/>
            <a:ext cx="8229600" cy="609600"/>
          </a:xfrm>
        </p:spPr>
        <p:txBody>
          <a:bodyPr>
            <a:normAutofit/>
          </a:bodyPr>
          <a:lstStyle/>
          <a:p>
            <a:r>
              <a:rPr lang="en-US" sz="3200" b="1" dirty="0" smtClean="0">
                <a:solidFill>
                  <a:srgbClr val="22228B"/>
                </a:solidFill>
                <a:ea typeface="MS PGothic" pitchFamily="34" charset="-128"/>
              </a:rPr>
              <a:t>Resources</a:t>
            </a:r>
          </a:p>
        </p:txBody>
      </p:sp>
    </p:spTree>
    <p:extLst>
      <p:ext uri="{BB962C8B-B14F-4D97-AF65-F5344CB8AC3E}">
        <p14:creationId xmlns:p14="http://schemas.microsoft.com/office/powerpoint/2010/main" val="9569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828801"/>
            <a:ext cx="6019800" cy="685800"/>
          </a:xfrm>
        </p:spPr>
        <p:txBody>
          <a:bodyPr/>
          <a:lstStyle/>
          <a:p>
            <a:r>
              <a:rPr lang="en-US" b="1" dirty="0" smtClean="0"/>
              <a:t>Contact Information</a:t>
            </a:r>
            <a:endParaRPr lang="en-US" b="1" dirty="0"/>
          </a:p>
        </p:txBody>
      </p:sp>
      <p:sp>
        <p:nvSpPr>
          <p:cNvPr id="3" name="Text Placeholder 2"/>
          <p:cNvSpPr>
            <a:spLocks noGrp="1"/>
          </p:cNvSpPr>
          <p:nvPr>
            <p:ph type="body" idx="1"/>
          </p:nvPr>
        </p:nvSpPr>
        <p:spPr>
          <a:xfrm>
            <a:off x="76200" y="3124200"/>
            <a:ext cx="8991600" cy="3581400"/>
          </a:xfrm>
        </p:spPr>
        <p:txBody>
          <a:bodyPr>
            <a:normAutofit/>
          </a:bodyPr>
          <a:lstStyle/>
          <a:p>
            <a:r>
              <a:rPr lang="en-US" sz="3200" b="1" dirty="0" smtClean="0"/>
              <a:t>David </a:t>
            </a:r>
            <a:r>
              <a:rPr lang="en-US" sz="3200" b="1" dirty="0" err="1" smtClean="0"/>
              <a:t>Militzer</a:t>
            </a:r>
            <a:r>
              <a:rPr lang="en-US" sz="3200" b="1" dirty="0" smtClean="0"/>
              <a:t>		Rebecca </a:t>
            </a:r>
            <a:r>
              <a:rPr lang="en-US" sz="3200" b="1" dirty="0" err="1" smtClean="0"/>
              <a:t>Dedmond</a:t>
            </a:r>
            <a:endParaRPr lang="en-US" sz="3200" b="1" dirty="0" smtClean="0"/>
          </a:p>
          <a:p>
            <a:r>
              <a:rPr lang="en-US" sz="2400" b="1" dirty="0" smtClean="0">
                <a:hlinkClick r:id="rId3"/>
              </a:rPr>
              <a:t>dmilitzer@cde.ca.gov</a:t>
            </a:r>
            <a:r>
              <a:rPr lang="en-US" sz="2400" b="1" dirty="0" smtClean="0"/>
              <a:t>		</a:t>
            </a:r>
            <a:r>
              <a:rPr lang="en-US" sz="2400" b="1" dirty="0" smtClean="0">
                <a:hlinkClick r:id="rId4"/>
              </a:rPr>
              <a:t>rdedmond@gwu.edu</a:t>
            </a:r>
            <a:endParaRPr lang="en-US" sz="2400" b="1" dirty="0" smtClean="0"/>
          </a:p>
          <a:p>
            <a:r>
              <a:rPr lang="en-US" sz="2400" b="1" dirty="0" smtClean="0"/>
              <a:t>916-323-5146			703-549-6935</a:t>
            </a:r>
          </a:p>
          <a:p>
            <a:endParaRPr lang="en-US" sz="2400" b="1" dirty="0"/>
          </a:p>
          <a:p>
            <a:r>
              <a:rPr lang="en-US" sz="3200" b="1" dirty="0" smtClean="0"/>
              <a:t>Dan Blake			Carolyn </a:t>
            </a:r>
            <a:r>
              <a:rPr lang="en-US" sz="3200" b="1" dirty="0" err="1" smtClean="0"/>
              <a:t>Zachry</a:t>
            </a:r>
            <a:endParaRPr lang="en-US" sz="3200" b="1" dirty="0" smtClean="0"/>
          </a:p>
          <a:p>
            <a:r>
              <a:rPr lang="en-US" sz="2400" b="1" dirty="0" smtClean="0">
                <a:hlinkClick r:id="rId5"/>
              </a:rPr>
              <a:t>dblake@scoe.org</a:t>
            </a:r>
            <a:r>
              <a:rPr lang="en-US" sz="2400" b="1" dirty="0" smtClean="0"/>
              <a:t>			</a:t>
            </a:r>
            <a:r>
              <a:rPr lang="en-US" sz="2400" b="1" dirty="0" smtClean="0">
                <a:hlinkClick r:id="rId6"/>
              </a:rPr>
              <a:t>czachry@cde.ca.gov</a:t>
            </a:r>
            <a:endParaRPr lang="en-US" sz="2400" b="1" dirty="0" smtClean="0"/>
          </a:p>
          <a:p>
            <a:r>
              <a:rPr lang="en-US" sz="2400" b="1" dirty="0" smtClean="0"/>
              <a:t>707-524-2780			916-323-5042</a:t>
            </a:r>
            <a:endParaRPr lang="en-US" sz="2400" b="1" dirty="0"/>
          </a:p>
        </p:txBody>
      </p:sp>
    </p:spTree>
    <p:extLst>
      <p:ext uri="{BB962C8B-B14F-4D97-AF65-F5344CB8AC3E}">
        <p14:creationId xmlns:p14="http://schemas.microsoft.com/office/powerpoint/2010/main" val="38569298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21_rainbow_id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62424"/>
            <a:ext cx="7543800" cy="55553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3" y="762000"/>
            <a:ext cx="4898924" cy="1447800"/>
          </a:xfrm>
        </p:spPr>
        <p:txBody>
          <a:bodyPr>
            <a:noAutofit/>
          </a:bodyPr>
          <a:lstStyle/>
          <a:p>
            <a:pPr algn="ctr"/>
            <a:r>
              <a:rPr lang="en-US" sz="3600" b="1" dirty="0" smtClean="0"/>
              <a:t>21</a:t>
            </a:r>
            <a:r>
              <a:rPr lang="en-US" sz="3600" b="1" baseline="30000" dirty="0" smtClean="0"/>
              <a:t>st</a:t>
            </a:r>
            <a:r>
              <a:rPr lang="en-US" sz="3600" b="1" dirty="0" smtClean="0"/>
              <a:t> Century Skills</a:t>
            </a:r>
            <a:br>
              <a:rPr lang="en-US" sz="3600" b="1" dirty="0" smtClean="0"/>
            </a:br>
            <a:r>
              <a:rPr lang="en-US" sz="3600" b="1" dirty="0" smtClean="0"/>
              <a:t>Framework</a:t>
            </a:r>
            <a:endParaRPr lang="en-US" sz="3600" b="1" dirty="0"/>
          </a:p>
        </p:txBody>
      </p:sp>
      <p:sp>
        <p:nvSpPr>
          <p:cNvPr id="5" name="Content Placeholder 4"/>
          <p:cNvSpPr>
            <a:spLocks noGrp="1"/>
          </p:cNvSpPr>
          <p:nvPr>
            <p:ph idx="1"/>
          </p:nvPr>
        </p:nvSpPr>
        <p:spPr>
          <a:xfrm>
            <a:off x="76200" y="1981200"/>
            <a:ext cx="5410200" cy="4648200"/>
          </a:xfrm>
        </p:spPr>
        <p:txBody>
          <a:bodyPr/>
          <a:lstStyle/>
          <a:p>
            <a:pPr marL="0" lvl="0" indent="0">
              <a:buNone/>
            </a:pPr>
            <a:r>
              <a:rPr lang="en-US" b="1" u="sng" dirty="0"/>
              <a:t>Critical 21</a:t>
            </a:r>
            <a:r>
              <a:rPr lang="en-US" b="1" u="sng" baseline="30000" dirty="0"/>
              <a:t>st</a:t>
            </a:r>
            <a:r>
              <a:rPr lang="en-US" b="1" u="sng" dirty="0"/>
              <a:t> Century Skills Areas</a:t>
            </a:r>
            <a:endParaRPr lang="en-US" dirty="0"/>
          </a:p>
          <a:p>
            <a:pPr lvl="0"/>
            <a:r>
              <a:rPr lang="en-US" b="1" dirty="0" smtClean="0"/>
              <a:t>Core Subjects &amp; 21</a:t>
            </a:r>
            <a:r>
              <a:rPr lang="en-US" b="1" baseline="30000" dirty="0" smtClean="0"/>
              <a:t>st</a:t>
            </a:r>
            <a:r>
              <a:rPr lang="en-US" b="1" dirty="0" smtClean="0"/>
              <a:t> Century Themes</a:t>
            </a:r>
          </a:p>
          <a:p>
            <a:pPr lvl="0"/>
            <a:r>
              <a:rPr lang="en-US" b="1" dirty="0" smtClean="0"/>
              <a:t>The </a:t>
            </a:r>
            <a:r>
              <a:rPr lang="en-US" b="1" dirty="0"/>
              <a:t>4 </a:t>
            </a:r>
            <a:r>
              <a:rPr lang="en-US" b="1" dirty="0" smtClean="0"/>
              <a:t>C’s</a:t>
            </a:r>
          </a:p>
          <a:p>
            <a:pPr lvl="1"/>
            <a:r>
              <a:rPr lang="en-US" b="1" dirty="0" smtClean="0"/>
              <a:t>Critical Thinking</a:t>
            </a:r>
          </a:p>
          <a:p>
            <a:pPr lvl="1"/>
            <a:r>
              <a:rPr lang="en-US" b="1" dirty="0" smtClean="0"/>
              <a:t>Creativity</a:t>
            </a:r>
          </a:p>
          <a:p>
            <a:pPr lvl="1"/>
            <a:r>
              <a:rPr lang="en-US" b="1" dirty="0" smtClean="0"/>
              <a:t>Collaboration</a:t>
            </a:r>
          </a:p>
          <a:p>
            <a:pPr lvl="1"/>
            <a:r>
              <a:rPr lang="en-US" b="1" dirty="0" smtClean="0"/>
              <a:t>Communication</a:t>
            </a:r>
            <a:endParaRPr lang="en-US" dirty="0"/>
          </a:p>
          <a:p>
            <a:pPr lvl="0"/>
            <a:r>
              <a:rPr lang="en-US" b="1" dirty="0" smtClean="0"/>
              <a:t>Life &amp; </a:t>
            </a:r>
            <a:r>
              <a:rPr lang="en-US" b="1" dirty="0"/>
              <a:t>Career Skills</a:t>
            </a:r>
            <a:endParaRPr lang="en-US" dirty="0"/>
          </a:p>
          <a:p>
            <a:pPr lvl="0"/>
            <a:r>
              <a:rPr lang="en-US" b="1" dirty="0"/>
              <a:t>Information, Media, &amp;</a:t>
            </a:r>
            <a:r>
              <a:rPr lang="en-US" b="1" dirty="0" smtClean="0"/>
              <a:t> Technology </a:t>
            </a:r>
            <a:r>
              <a:rPr lang="en-US" b="1" dirty="0"/>
              <a:t>Skills</a:t>
            </a:r>
            <a:endParaRPr lang="en-US" dirty="0"/>
          </a:p>
          <a:p>
            <a:pPr marL="0" indent="0">
              <a:buNone/>
            </a:pPr>
            <a:endParaRPr lang="en-US" dirty="0"/>
          </a:p>
        </p:txBody>
      </p:sp>
      <p:pic>
        <p:nvPicPr>
          <p:cNvPr id="6146" name="Picture 2" descr="https://encrypted-tbn0.gstatic.com/images?q=tbn:ANd9GcQKySdaL4C11YftG20ZWvdi1EydaT0WcTf-6XQV4zifMuNidY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076" y="1914456"/>
            <a:ext cx="2877009" cy="19075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0.gstatic.com/images?q=tbn:ANd9GcRUEBI17s0IjNbajPoUzSK54LfXWhvROVI66Nf87IOk8P212Xj_s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990" y="3822039"/>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3.gstatic.com/images?q=tbn:ANd9GcSv4obiRyuXz33Q3hpwSx1slJC63nhadxXddO6Fdm-vvCg0Prmk"/>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6991" y="5460339"/>
            <a:ext cx="2857636" cy="13976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crypted-tbn3.gstatic.com/images?q=tbn:ANd9GcS-JYoSv3iR6b9BD_QotNVcZE7dVXrxzLnFtpkgA4sbwtDm4JLy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6991" y="0"/>
            <a:ext cx="2875071" cy="19183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308536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8600" y="762000"/>
            <a:ext cx="8458200" cy="609600"/>
          </a:xfrm>
        </p:spPr>
        <p:txBody>
          <a:bodyPr/>
          <a:lstStyle/>
          <a:p>
            <a:r>
              <a:rPr lang="en-US" b="1" dirty="0"/>
              <a:t>Interdisciplinary Themes</a:t>
            </a:r>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1327381843"/>
              </p:ext>
            </p:extLst>
          </p:nvPr>
        </p:nvGraphicFramePr>
        <p:xfrm>
          <a:off x="152400" y="1524000"/>
          <a:ext cx="8839200" cy="5105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648064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5" y="838200"/>
            <a:ext cx="4898924" cy="1905000"/>
          </a:xfrm>
        </p:spPr>
        <p:txBody>
          <a:bodyPr>
            <a:noAutofit/>
          </a:bodyPr>
          <a:lstStyle/>
          <a:p>
            <a:pPr algn="ctr"/>
            <a:r>
              <a:rPr lang="en-US" sz="3600" b="1" dirty="0" smtClean="0"/>
              <a:t>21</a:t>
            </a:r>
            <a:r>
              <a:rPr lang="en-US" sz="3600" b="1" baseline="30000" dirty="0" smtClean="0"/>
              <a:t>st</a:t>
            </a:r>
            <a:r>
              <a:rPr lang="en-US" sz="3600" b="1" dirty="0" smtClean="0"/>
              <a:t> Century </a:t>
            </a:r>
            <a:br>
              <a:rPr lang="en-US" sz="3600" b="1" dirty="0" smtClean="0"/>
            </a:br>
            <a:r>
              <a:rPr lang="en-US" sz="3600" b="1" dirty="0" smtClean="0"/>
              <a:t>Skills &amp; Themes Applied to…</a:t>
            </a:r>
            <a:endParaRPr lang="en-US" sz="3600" b="1" dirty="0"/>
          </a:p>
        </p:txBody>
      </p:sp>
      <p:sp>
        <p:nvSpPr>
          <p:cNvPr id="5" name="Content Placeholder 4"/>
          <p:cNvSpPr>
            <a:spLocks noGrp="1"/>
          </p:cNvSpPr>
          <p:nvPr>
            <p:ph idx="1"/>
          </p:nvPr>
        </p:nvSpPr>
        <p:spPr>
          <a:xfrm>
            <a:off x="228600" y="3048000"/>
            <a:ext cx="4876800" cy="3611563"/>
          </a:xfrm>
        </p:spPr>
        <p:txBody>
          <a:bodyPr>
            <a:normAutofit/>
          </a:bodyPr>
          <a:lstStyle/>
          <a:p>
            <a:r>
              <a:rPr lang="en-US" sz="2400" b="1" dirty="0" smtClean="0"/>
              <a:t>Standards &amp; Assessments</a:t>
            </a:r>
          </a:p>
          <a:p>
            <a:pPr marL="0" indent="0">
              <a:buNone/>
            </a:pPr>
            <a:endParaRPr lang="en-US" sz="1200" b="1" dirty="0"/>
          </a:p>
          <a:p>
            <a:r>
              <a:rPr lang="en-US" sz="2400" b="1" dirty="0" smtClean="0"/>
              <a:t>Curriculum &amp; Instruction</a:t>
            </a:r>
          </a:p>
          <a:p>
            <a:pPr marL="0" indent="0">
              <a:buNone/>
            </a:pPr>
            <a:endParaRPr lang="en-US" sz="1200" b="1" dirty="0"/>
          </a:p>
          <a:p>
            <a:r>
              <a:rPr lang="en-US" sz="2400" b="1" dirty="0" smtClean="0"/>
              <a:t>Professional Development</a:t>
            </a:r>
          </a:p>
          <a:p>
            <a:pPr marL="0" indent="0">
              <a:buNone/>
            </a:pPr>
            <a:endParaRPr lang="en-US" sz="1200" b="1" dirty="0"/>
          </a:p>
          <a:p>
            <a:r>
              <a:rPr lang="en-US" sz="2400" b="1" dirty="0" smtClean="0"/>
              <a:t>Learning </a:t>
            </a:r>
            <a:r>
              <a:rPr lang="en-US" sz="2400" b="1" dirty="0"/>
              <a:t>Environments</a:t>
            </a:r>
          </a:p>
          <a:p>
            <a:endParaRPr lang="en-US" dirty="0"/>
          </a:p>
          <a:p>
            <a:pPr marL="0" indent="0">
              <a:buNone/>
            </a:pPr>
            <a:endParaRPr lang="en-US" dirty="0"/>
          </a:p>
        </p:txBody>
      </p:sp>
      <p:pic>
        <p:nvPicPr>
          <p:cNvPr id="5122" name="Picture 2" descr="https://encrypted-tbn1.gstatic.com/images?q=tbn:ANd9GcT8iSt8kMk7jg7rlTa1kJ5mu9V8azQ0bmVb6GpZz0cAQFpac4vp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56658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S4kmlsuy8vucNvieyleTgTymQ3oUPnpbeXdIAT7pnkr3xOPx9YBQ"/>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62227" y="3884261"/>
            <a:ext cx="3962400" cy="4191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RITim3xLcDwSynIWT1wQMlxtAsUF8A38HYqoR_FcyjMSm4na0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677" y="4405231"/>
            <a:ext cx="37909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2.gstatic.com/images?q=tbn:ANd9GcS2Gu8xjOpoUmSKWrcxLAkqH6ZEVqi2IqPv1k3YAtg5DPYqvKUlJw"/>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28952" y="5676900"/>
            <a:ext cx="3200400" cy="9544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655210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4" y="838200"/>
            <a:ext cx="8937525" cy="762000"/>
          </a:xfrm>
        </p:spPr>
        <p:txBody>
          <a:bodyPr>
            <a:noAutofit/>
          </a:bodyPr>
          <a:lstStyle/>
          <a:p>
            <a:pPr algn="ctr"/>
            <a:r>
              <a:rPr lang="en-US" sz="3600" b="1" dirty="0" err="1" smtClean="0"/>
              <a:t>EdLeader</a:t>
            </a:r>
            <a:r>
              <a:rPr lang="en-US" sz="3600" b="1" dirty="0"/>
              <a:t> </a:t>
            </a:r>
            <a:r>
              <a:rPr lang="en-US" sz="3600" b="1" dirty="0" smtClean="0"/>
              <a:t>21 7 Steps</a:t>
            </a:r>
            <a:endParaRPr lang="en-US" sz="3600" b="1" dirty="0"/>
          </a:p>
        </p:txBody>
      </p:sp>
      <p:sp>
        <p:nvSpPr>
          <p:cNvPr id="5" name="Content Placeholder 4"/>
          <p:cNvSpPr>
            <a:spLocks noGrp="1"/>
          </p:cNvSpPr>
          <p:nvPr>
            <p:ph idx="1"/>
          </p:nvPr>
        </p:nvSpPr>
        <p:spPr>
          <a:xfrm>
            <a:off x="228600" y="3048000"/>
            <a:ext cx="4876800" cy="3611563"/>
          </a:xfrm>
        </p:spPr>
        <p:txBody>
          <a:bodyPr>
            <a:normAutofit/>
          </a:bodyPr>
          <a:lstStyle/>
          <a:p>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533399" y="1601403"/>
            <a:ext cx="8014023" cy="5058160"/>
          </a:xfrm>
          <a:prstGeom prst="rect">
            <a:avLst/>
          </a:prstGeom>
        </p:spPr>
      </p:pic>
    </p:spTree>
    <p:custDataLst>
      <p:tags r:id="rId1"/>
    </p:custDataLst>
    <p:extLst>
      <p:ext uri="{BB962C8B-B14F-4D97-AF65-F5344CB8AC3E}">
        <p14:creationId xmlns:p14="http://schemas.microsoft.com/office/powerpoint/2010/main" val="219883073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50" y="685800"/>
            <a:ext cx="8763000" cy="685800"/>
          </a:xfrm>
        </p:spPr>
        <p:txBody>
          <a:bodyPr>
            <a:noAutofit/>
          </a:bodyPr>
          <a:lstStyle/>
          <a:p>
            <a:pPr algn="ctr"/>
            <a:r>
              <a:rPr lang="en-US" sz="3600" b="1" dirty="0" smtClean="0"/>
              <a:t>Current Efforts in Sonoma County…</a:t>
            </a:r>
            <a:endParaRPr lang="en-US" sz="3600" b="1" dirty="0"/>
          </a:p>
        </p:txBody>
      </p:sp>
      <p:pic>
        <p:nvPicPr>
          <p:cNvPr id="4098" name="Picture 2" descr="https://encrypted-tbn2.gstatic.com/images?q=tbn:ANd9GcSen0D9qKDLCAwsvsARZj7Zkegd5YWQxSqdd3e_-YpozsiDOwh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7383" y="3569986"/>
            <a:ext cx="1943273" cy="1866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tatic.wixstatic.com/media/672b9b_4b7cf60851d230b949e0fa8617a40d77.png_srz_p_370_340_75_22_0.50_1.20_0.00_png_srz"/>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30697" y="2286000"/>
            <a:ext cx="1971877" cy="18119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wixstatic.com/media/f2edf0_2a61f7e90632be4c3f83992496974a42.jpg_srz_p_560_95_75_22_0.50_1.20_0.00_jpg_srz"/>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7906" y="1371600"/>
            <a:ext cx="4281407" cy="72631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1.gstatic.com/images?q=tbn:ANd9GcR7K8_zZz3CxLgaDQM_KhhYEeS-gosRu_g45GM9hExqLgJ1teYGW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906" y="5867400"/>
            <a:ext cx="5657850" cy="8096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TE Fund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97" y="2649081"/>
            <a:ext cx="2314663" cy="92137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69" y="3961424"/>
            <a:ext cx="1441359" cy="151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descr="https://encrypted-tbn3.gstatic.com/images?q=tbn:ANd9GcSmh0mUVJpZpJb8x7s3_AW1I1mOFkXSf5FCxM8U7ZN1gF5R2Dtbo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530" y="433737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areer Development Continuum"/>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248400" y="1371600"/>
            <a:ext cx="2656050" cy="205137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1813" y="5583897"/>
            <a:ext cx="28956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13"/>
          <a:stretch>
            <a:fillRect/>
          </a:stretch>
        </p:blipFill>
        <p:spPr>
          <a:xfrm>
            <a:off x="1882970" y="3757621"/>
            <a:ext cx="1826276" cy="1826276"/>
          </a:xfrm>
          <a:prstGeom prst="rect">
            <a:avLst/>
          </a:prstGeom>
        </p:spPr>
      </p:pic>
    </p:spTree>
    <p:custDataLst>
      <p:tags r:id="rId1"/>
    </p:custDataLst>
    <p:extLst>
      <p:ext uri="{BB962C8B-B14F-4D97-AF65-F5344CB8AC3E}">
        <p14:creationId xmlns:p14="http://schemas.microsoft.com/office/powerpoint/2010/main" val="280537482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848600" cy="584775"/>
          </a:xfrm>
          <a:prstGeom prst="rect">
            <a:avLst/>
          </a:prstGeom>
          <a:noFill/>
        </p:spPr>
        <p:txBody>
          <a:bodyPr wrap="square" rtlCol="0">
            <a:spAutoFit/>
          </a:bodyPr>
          <a:lstStyle/>
          <a:p>
            <a:pPr algn="ctr"/>
            <a:r>
              <a:rPr lang="en-US" sz="3200" b="1" dirty="0" smtClean="0"/>
              <a:t>Website Addresses</a:t>
            </a:r>
            <a:endParaRPr lang="en-US" sz="3200" b="1" dirty="0"/>
          </a:p>
        </p:txBody>
      </p:sp>
      <p:sp>
        <p:nvSpPr>
          <p:cNvPr id="3" name="TextBox 2"/>
          <p:cNvSpPr txBox="1"/>
          <p:nvPr/>
        </p:nvSpPr>
        <p:spPr>
          <a:xfrm>
            <a:off x="685800" y="1656576"/>
            <a:ext cx="4191000"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hlinkClick r:id="rId4"/>
              </a:rPr>
              <a:t>www.scoe.org</a:t>
            </a:r>
          </a:p>
          <a:p>
            <a:pPr marL="285750" indent="-285750">
              <a:buFont typeface="Arial" panose="020B0604020202020204" pitchFamily="34" charset="0"/>
              <a:buChar char="•"/>
            </a:pPr>
            <a:endParaRPr lang="en-US" sz="2000" dirty="0">
              <a:hlinkClick r:id="rId4"/>
            </a:endParaRPr>
          </a:p>
          <a:p>
            <a:pPr marL="285750" indent="-285750">
              <a:buFont typeface="Arial" panose="020B0604020202020204" pitchFamily="34" charset="0"/>
              <a:buChar char="•"/>
            </a:pPr>
            <a:r>
              <a:rPr lang="en-US" sz="2000" dirty="0" smtClean="0">
                <a:hlinkClick r:id="rId4"/>
              </a:rPr>
              <a:t>www.c2csonomacounty.org</a:t>
            </a:r>
            <a:endParaRPr lang="en-US" sz="2000" dirty="0" smtClean="0"/>
          </a:p>
          <a:p>
            <a:endParaRPr lang="en-US" sz="2000" dirty="0"/>
          </a:p>
          <a:p>
            <a:pPr marL="285750" indent="-285750">
              <a:buFont typeface="Arial" panose="020B0604020202020204" pitchFamily="34" charset="0"/>
              <a:buChar char="•"/>
            </a:pPr>
            <a:r>
              <a:rPr lang="en-US" sz="2000" dirty="0" smtClean="0">
                <a:hlinkClick r:id="rId5"/>
              </a:rPr>
              <a:t>www.ieSonoma.org</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hlinkClick r:id="rId6"/>
              </a:rPr>
              <a:t>www.MakerEd.org</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hlinkClick r:id="rId7"/>
              </a:rPr>
              <a:t>www.connectedmakers.org</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hlinkClick r:id="rId8"/>
              </a:rPr>
              <a:t>www.edcampsonoma.org</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hlinkClick r:id="rId9"/>
              </a:rPr>
              <a:t>www.edleader21.com</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hlinkClick r:id="rId10"/>
              </a:rPr>
              <a:t>www.leadershipanddesign.org</a:t>
            </a:r>
            <a:endParaRPr lang="en-US"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29725685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5.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6.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7.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8.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9.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0.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2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8.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9.xml><?xml version="1.0" encoding="utf-8"?>
<p:tagLst xmlns:a="http://schemas.openxmlformats.org/drawingml/2006/main" xmlns:r="http://schemas.openxmlformats.org/officeDocument/2006/relationships" xmlns:p="http://schemas.openxmlformats.org/presentationml/2006/main">
  <p:tag name="DVSHAPEID" val="NHRDqqfSBn57oHO3LqrDuk"/>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1299</Words>
  <Application>Microsoft Office PowerPoint</Application>
  <PresentationFormat>On-screen Show (4:3)</PresentationFormat>
  <Paragraphs>236</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Project Status Report</vt:lpstr>
      <vt:lpstr>Career Readiness, CTE, 21st Century Skills, &amp; the Common Core: A World of Opportunity for California Schools</vt:lpstr>
      <vt:lpstr>21st Century Skills</vt:lpstr>
      <vt:lpstr>PowerPoint Presentation</vt:lpstr>
      <vt:lpstr>21st Century Skills Framework</vt:lpstr>
      <vt:lpstr>Interdisciplinary Themes</vt:lpstr>
      <vt:lpstr>21st Century  Skills &amp; Themes Applied to…</vt:lpstr>
      <vt:lpstr>EdLeader 21 7 Steps</vt:lpstr>
      <vt:lpstr>Current Efforts in Sonoma County…</vt:lpstr>
      <vt:lpstr>PowerPoint Presentation</vt:lpstr>
      <vt:lpstr>Transition Initiative</vt:lpstr>
      <vt:lpstr>Comprehensive Guidance Standards frame a course for students filled with explorations and experiences </vt:lpstr>
      <vt:lpstr>High School Transition Standards</vt:lpstr>
      <vt:lpstr>Middle Level Standards</vt:lpstr>
      <vt:lpstr>Personal/Social Development</vt:lpstr>
      <vt:lpstr>Educational Achievement</vt:lpstr>
      <vt:lpstr>Career and Life Skills</vt:lpstr>
      <vt:lpstr>Standards for Career Ready Practice</vt:lpstr>
      <vt:lpstr>PowerPoint Presentation</vt:lpstr>
      <vt:lpstr>PowerPoint Presentation</vt:lpstr>
      <vt:lpstr>Standards for Career Ready Practice</vt:lpstr>
      <vt:lpstr>Standards for Career Ready Practice</vt:lpstr>
      <vt:lpstr>Standards for  Career Ready Practice</vt:lpstr>
      <vt:lpstr>Standards for Career Ready Practice (continued)</vt:lpstr>
      <vt:lpstr>PowerPoint Presentation</vt:lpstr>
      <vt:lpstr>PowerPoint Presentation</vt:lpstr>
      <vt:lpstr>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2014-02-26T19:26:35Z</dcterms:created>
  <dcterms:modified xsi:type="dcterms:W3CDTF">2014-03-05T17:59:34Z</dcterms:modified>
</cp:coreProperties>
</file>